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6.svg" ContentType="image/svg+xml"/>
  <Override PartName="/ppt/media/image17.svg" ContentType="image/svg+xml"/>
  <Override PartName="/ppt/media/image18.svg" ContentType="image/svg+xml"/>
  <Override PartName="/ppt/media/image19.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4630400" cy="8229600"/>
  <p:notesSz cx="8229600" cy="14630400"/>
  <p:embeddedFontLst>
    <p:embeddedFont>
      <p:font typeface="Platypi Medium" pitchFamily="34" charset="0"/>
      <p:regular r:id="rId18"/>
    </p:embeddedFont>
    <p:embeddedFont>
      <p:font typeface="Platypi Medium" pitchFamily="34" charset="-122"/>
      <p:regular r:id="rId19"/>
    </p:embeddedFont>
    <p:embeddedFont>
      <p:font typeface="Platypi Medium" pitchFamily="34" charset="-120"/>
      <p:regular r:id="rId20"/>
    </p:embeddedFont>
    <p:embeddedFont>
      <p:font typeface="Source Serif 4" panose="02040603050405020204" pitchFamily="34" charset="0"/>
      <p:bold r:id="rId21"/>
    </p:embeddedFont>
    <p:embeddedFont>
      <p:font typeface="Source Serif 4" panose="02040603050405020204" pitchFamily="34" charset="-122"/>
      <p:bold r:id="rId22"/>
    </p:embeddedFont>
    <p:embeddedFont>
      <p:font typeface="Source Serif 4" panose="02040603050405020204" pitchFamily="34" charset="-120"/>
      <p:bold r:id="rId23"/>
    </p:embeddedFont>
    <p:embeddedFont>
      <p:font typeface="Calibri" panose="020F0502020204030204" charset="0"/>
      <p:regular r:id="rId24"/>
      <p:bold r:id="rId25"/>
      <p:italic r:id="rId26"/>
      <p:boldItalic r:id="rId27"/>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7" Type="http://schemas.openxmlformats.org/officeDocument/2006/relationships/font" Target="fonts/font10.fntdata"/><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png>
</file>

<file path=ppt/media/image13.jpeg>
</file>

<file path=ppt/media/image14.png>
</file>

<file path=ppt/media/image15.png>
</file>

<file path=ppt/media/image16.svg>
</file>

<file path=ppt/media/image17.svg>
</file>

<file path=ppt/media/image18.svg>
</file>

<file path=ppt/media/image19.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9" Type="http://schemas.openxmlformats.org/officeDocument/2006/relationships/tags" Target="../tags/tag21.xml"/><Relationship Id="rId8" Type="http://schemas.openxmlformats.org/officeDocument/2006/relationships/tags" Target="../tags/tag20.xml"/><Relationship Id="rId7" Type="http://schemas.openxmlformats.org/officeDocument/2006/relationships/tags" Target="../tags/tag19.xml"/><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tags" Target="../tags/tag16.xml"/><Relationship Id="rId30" Type="http://schemas.openxmlformats.org/officeDocument/2006/relationships/notesSlide" Target="../notesSlides/notesSlide10.xml"/><Relationship Id="rId3" Type="http://schemas.openxmlformats.org/officeDocument/2006/relationships/tags" Target="../tags/tag15.xml"/><Relationship Id="rId29" Type="http://schemas.openxmlformats.org/officeDocument/2006/relationships/slideLayout" Target="../slideLayouts/slideLayout11.xml"/><Relationship Id="rId28" Type="http://schemas.openxmlformats.org/officeDocument/2006/relationships/image" Target="../media/image19.svg"/><Relationship Id="rId27" Type="http://schemas.openxmlformats.org/officeDocument/2006/relationships/tags" Target="../tags/tag35.xml"/><Relationship Id="rId26" Type="http://schemas.openxmlformats.org/officeDocument/2006/relationships/tags" Target="../tags/tag34.xml"/><Relationship Id="rId25" Type="http://schemas.openxmlformats.org/officeDocument/2006/relationships/image" Target="../media/image18.svg"/><Relationship Id="rId24" Type="http://schemas.openxmlformats.org/officeDocument/2006/relationships/tags" Target="../tags/tag33.xml"/><Relationship Id="rId23" Type="http://schemas.openxmlformats.org/officeDocument/2006/relationships/tags" Target="../tags/tag32.xml"/><Relationship Id="rId22" Type="http://schemas.openxmlformats.org/officeDocument/2006/relationships/tags" Target="../tags/tag31.xml"/><Relationship Id="rId21" Type="http://schemas.openxmlformats.org/officeDocument/2006/relationships/tags" Target="../tags/tag30.xml"/><Relationship Id="rId20" Type="http://schemas.openxmlformats.org/officeDocument/2006/relationships/tags" Target="../tags/tag29.xml"/><Relationship Id="rId2" Type="http://schemas.openxmlformats.org/officeDocument/2006/relationships/tags" Target="../tags/tag14.xml"/><Relationship Id="rId19" Type="http://schemas.openxmlformats.org/officeDocument/2006/relationships/image" Target="../media/image17.svg"/><Relationship Id="rId18" Type="http://schemas.openxmlformats.org/officeDocument/2006/relationships/tags" Target="../tags/tag28.xml"/><Relationship Id="rId17" Type="http://schemas.openxmlformats.org/officeDocument/2006/relationships/tags" Target="../tags/tag27.xml"/><Relationship Id="rId16" Type="http://schemas.openxmlformats.org/officeDocument/2006/relationships/tags" Target="../tags/tag26.xml"/><Relationship Id="rId15" Type="http://schemas.openxmlformats.org/officeDocument/2006/relationships/tags" Target="../tags/tag25.xml"/><Relationship Id="rId14" Type="http://schemas.openxmlformats.org/officeDocument/2006/relationships/tags" Target="../tags/tag24.xml"/><Relationship Id="rId13" Type="http://schemas.openxmlformats.org/officeDocument/2006/relationships/image" Target="../media/image16.svg"/><Relationship Id="rId12" Type="http://schemas.openxmlformats.org/officeDocument/2006/relationships/image" Target="../media/image15.png"/><Relationship Id="rId11" Type="http://schemas.openxmlformats.org/officeDocument/2006/relationships/tags" Target="../tags/tag23.xml"/><Relationship Id="rId10" Type="http://schemas.openxmlformats.org/officeDocument/2006/relationships/tags" Target="../tags/tag22.xml"/><Relationship Id="rId1" Type="http://schemas.openxmlformats.org/officeDocument/2006/relationships/tags" Target="../tags/tag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image" Target="../media/image7.png"/><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6.png"/><Relationship Id="rId21" Type="http://schemas.openxmlformats.org/officeDocument/2006/relationships/notesSlide" Target="../notesSlides/notesSlide5.xml"/><Relationship Id="rId20" Type="http://schemas.openxmlformats.org/officeDocument/2006/relationships/slideLayout" Target="../slideLayouts/slideLayout6.xml"/><Relationship Id="rId2" Type="http://schemas.openxmlformats.org/officeDocument/2006/relationships/tags" Target="../tags/tag1.xml"/><Relationship Id="rId19" Type="http://schemas.openxmlformats.org/officeDocument/2006/relationships/image" Target="../media/image11.jpeg"/><Relationship Id="rId18" Type="http://schemas.openxmlformats.org/officeDocument/2006/relationships/image" Target="../media/image10.jpeg"/><Relationship Id="rId17" Type="http://schemas.openxmlformats.org/officeDocument/2006/relationships/tags" Target="../tags/tag12.xml"/><Relationship Id="rId16" Type="http://schemas.openxmlformats.org/officeDocument/2006/relationships/tags" Target="../tags/tag11.xml"/><Relationship Id="rId15" Type="http://schemas.openxmlformats.org/officeDocument/2006/relationships/image" Target="../media/image9.png"/><Relationship Id="rId14" Type="http://schemas.openxmlformats.org/officeDocument/2006/relationships/tags" Target="../tags/tag10.xml"/><Relationship Id="rId13" Type="http://schemas.openxmlformats.org/officeDocument/2006/relationships/tags" Target="../tags/tag9.xml"/><Relationship Id="rId12" Type="http://schemas.openxmlformats.org/officeDocument/2006/relationships/tags" Target="../tags/tag8.xml"/><Relationship Id="rId11" Type="http://schemas.openxmlformats.org/officeDocument/2006/relationships/image" Target="../media/image8.png"/><Relationship Id="rId10" Type="http://schemas.openxmlformats.org/officeDocument/2006/relationships/tags" Target="../tags/tag7.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497104"/>
            <a:ext cx="6927056" cy="620078"/>
          </a:xfrm>
          <a:prstGeom prst="rect">
            <a:avLst/>
          </a:prstGeom>
          <a:noFill/>
        </p:spPr>
        <p:txBody>
          <a:bodyPr wrap="none" lIns="0" tIns="0" rIns="0" bIns="0" rtlCol="0" anchor="t"/>
          <a:lstStyle/>
          <a:p>
            <a:pPr marL="0" indent="0" algn="l">
              <a:lnSpc>
                <a:spcPts val="4850"/>
              </a:lnSpc>
              <a:buNone/>
            </a:pPr>
            <a:r>
              <a:rPr lang="en-US" sz="3900" dirty="0">
                <a:solidFill>
                  <a:srgbClr val="201B18"/>
                </a:solidFill>
                <a:latin typeface="Platypi Medium" pitchFamily="34" charset="0"/>
                <a:ea typeface="Platypi Medium" pitchFamily="34" charset="-122"/>
                <a:cs typeface="Platypi Medium" pitchFamily="34" charset="-120"/>
              </a:rPr>
              <a:t>Smart Cow Milking Machine</a:t>
            </a:r>
            <a:endParaRPr lang="en-US" sz="3900" dirty="0"/>
          </a:p>
        </p:txBody>
      </p:sp>
      <p:sp>
        <p:nvSpPr>
          <p:cNvPr id="4" name="Text 1"/>
          <p:cNvSpPr/>
          <p:nvPr/>
        </p:nvSpPr>
        <p:spPr>
          <a:xfrm>
            <a:off x="793790" y="4414838"/>
            <a:ext cx="7556421" cy="317540"/>
          </a:xfrm>
          <a:prstGeom prst="rect">
            <a:avLst/>
          </a:prstGeom>
          <a:noFill/>
        </p:spPr>
        <p:txBody>
          <a:bodyPr wrap="none" lIns="0" tIns="0" rIns="0" bIns="0" rtlCol="0" anchor="t"/>
          <a:lstStyle/>
          <a:p>
            <a:pPr marL="0" indent="0" algn="l">
              <a:lnSpc>
                <a:spcPts val="2500"/>
              </a:lnSpc>
              <a:buNone/>
            </a:pPr>
            <a:r>
              <a:rPr lang="en-US"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An Innovative Digital Electronics Project for Automated Milk Collection</a:t>
            </a:r>
            <a:endParaRPr lang="en-US"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482441" y="428030"/>
            <a:ext cx="4069794" cy="376952"/>
          </a:xfrm>
          <a:prstGeom prst="rect">
            <a:avLst/>
          </a:prstGeom>
          <a:noFill/>
        </p:spPr>
        <p:txBody>
          <a:bodyPr wrap="none" lIns="0" tIns="0" rIns="0" bIns="0" rtlCol="0" anchor="t"/>
          <a:lstStyle/>
          <a:p>
            <a:pPr marL="0" indent="0" algn="l">
              <a:lnSpc>
                <a:spcPts val="2950"/>
              </a:lnSpc>
              <a:buNone/>
            </a:pPr>
            <a:r>
              <a:rPr lang="en-US" sz="2350" dirty="0">
                <a:solidFill>
                  <a:srgbClr val="201B18"/>
                </a:solidFill>
                <a:latin typeface="Platypi Medium" pitchFamily="34" charset="0"/>
                <a:ea typeface="Platypi Medium" pitchFamily="34" charset="-122"/>
                <a:cs typeface="Platypi Medium" pitchFamily="34" charset="-120"/>
              </a:rPr>
              <a:t>Advantages &amp; Future Scope</a:t>
            </a:r>
            <a:endParaRPr lang="en-US" sz="2350" dirty="0"/>
          </a:p>
        </p:txBody>
      </p:sp>
      <p:sp>
        <p:nvSpPr>
          <p:cNvPr id="3" name="Text 1"/>
          <p:cNvSpPr/>
          <p:nvPr/>
        </p:nvSpPr>
        <p:spPr>
          <a:xfrm>
            <a:off x="482441" y="1106448"/>
            <a:ext cx="1809155" cy="226219"/>
          </a:xfrm>
          <a:prstGeom prst="rect">
            <a:avLst/>
          </a:prstGeom>
          <a:noFill/>
        </p:spPr>
        <p:txBody>
          <a:bodyPr wrap="none" lIns="0" tIns="0" rIns="0" bIns="0" rtlCol="0" anchor="t"/>
          <a:lstStyle/>
          <a:p>
            <a:pPr marL="0" indent="0" algn="l">
              <a:lnSpc>
                <a:spcPts val="1750"/>
              </a:lnSpc>
              <a:buNone/>
            </a:pPr>
            <a:r>
              <a:rPr lang="en-US" sz="1400" dirty="0">
                <a:solidFill>
                  <a:srgbClr val="201B18"/>
                </a:solidFill>
                <a:latin typeface="Platypi Medium" pitchFamily="34" charset="0"/>
                <a:ea typeface="Platypi Medium" pitchFamily="34" charset="-122"/>
                <a:cs typeface="Platypi Medium" pitchFamily="34" charset="-120"/>
              </a:rPr>
              <a:t>Key Advantages</a:t>
            </a:r>
            <a:endParaRPr lang="en-US" sz="1400" dirty="0"/>
          </a:p>
        </p:txBody>
      </p:sp>
      <p:sp>
        <p:nvSpPr>
          <p:cNvPr id="4" name="Shape 2"/>
          <p:cNvSpPr/>
          <p:nvPr/>
        </p:nvSpPr>
        <p:spPr>
          <a:xfrm>
            <a:off x="482441" y="1532334"/>
            <a:ext cx="60246" cy="60246"/>
          </a:xfrm>
          <a:prstGeom prst="roundRect">
            <a:avLst>
              <a:gd name="adj" fmla="val 758889"/>
            </a:avLst>
          </a:prstGeom>
          <a:solidFill>
            <a:srgbClr val="3E2513"/>
          </a:solidFill>
        </p:spPr>
      </p:sp>
      <p:sp>
        <p:nvSpPr>
          <p:cNvPr id="5" name="Text 3"/>
          <p:cNvSpPr/>
          <p:nvPr>
            <p:custDataLst>
              <p:tags r:id="rId1"/>
            </p:custDataLst>
          </p:nvPr>
        </p:nvSpPr>
        <p:spPr>
          <a:xfrm>
            <a:off x="663297" y="1468279"/>
            <a:ext cx="1507569" cy="188357"/>
          </a:xfrm>
          <a:prstGeom prst="rect">
            <a:avLst/>
          </a:prstGeom>
          <a:noFill/>
        </p:spPr>
        <p:txBody>
          <a:bodyPr wrap="none" lIns="0" tIns="0" rIns="0" bIns="0" rtlCol="0" anchor="t"/>
          <a:lstStyle/>
          <a:p>
            <a:pPr marL="0" indent="0" algn="l">
              <a:lnSpc>
                <a:spcPts val="1450"/>
              </a:lnSpc>
              <a:buNone/>
            </a:pPr>
            <a:r>
              <a:rPr lang="en-US" sz="1400" dirty="0">
                <a:solidFill>
                  <a:srgbClr val="504C49"/>
                </a:solidFill>
                <a:latin typeface="Platypi Medium" pitchFamily="34" charset="0"/>
                <a:ea typeface="Platypi Medium" pitchFamily="34" charset="-122"/>
                <a:cs typeface="Platypi Medium" pitchFamily="34" charset="-120"/>
              </a:rPr>
              <a:t>Full Automation</a:t>
            </a:r>
            <a:endParaRPr lang="en-US" sz="1400" dirty="0">
              <a:solidFill>
                <a:srgbClr val="504C49"/>
              </a:solidFill>
              <a:latin typeface="Platypi Medium" pitchFamily="34" charset="0"/>
              <a:ea typeface="Platypi Medium" pitchFamily="34" charset="-122"/>
              <a:cs typeface="Platypi Medium" pitchFamily="34" charset="-120"/>
            </a:endParaRPr>
          </a:p>
        </p:txBody>
      </p:sp>
      <p:sp>
        <p:nvSpPr>
          <p:cNvPr id="6" name="Text 4"/>
          <p:cNvSpPr/>
          <p:nvPr>
            <p:custDataLst>
              <p:tags r:id="rId2"/>
            </p:custDataLst>
          </p:nvPr>
        </p:nvSpPr>
        <p:spPr>
          <a:xfrm>
            <a:off x="663297" y="1777246"/>
            <a:ext cx="6504861" cy="192881"/>
          </a:xfrm>
          <a:prstGeom prst="rect">
            <a:avLst/>
          </a:prstGeom>
          <a:noFill/>
        </p:spPr>
        <p:txBody>
          <a:bodyPr wrap="none" lIns="0" tIns="0" rIns="0" bIns="0" rtlCol="0" anchor="t"/>
          <a:lstStyle/>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Reduces human involvement, freeing farmers for other productive tasks</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7" name="Shape 5"/>
          <p:cNvSpPr/>
          <p:nvPr/>
        </p:nvSpPr>
        <p:spPr>
          <a:xfrm>
            <a:off x="482441" y="2275403"/>
            <a:ext cx="60246" cy="60246"/>
          </a:xfrm>
          <a:prstGeom prst="roundRect">
            <a:avLst>
              <a:gd name="adj" fmla="val 758889"/>
            </a:avLst>
          </a:prstGeom>
          <a:solidFill>
            <a:srgbClr val="3E2513"/>
          </a:solidFill>
        </p:spPr>
      </p:sp>
      <p:sp>
        <p:nvSpPr>
          <p:cNvPr id="8" name="Text 6"/>
          <p:cNvSpPr/>
          <p:nvPr>
            <p:custDataLst>
              <p:tags r:id="rId3"/>
            </p:custDataLst>
          </p:nvPr>
        </p:nvSpPr>
        <p:spPr>
          <a:xfrm>
            <a:off x="663297" y="2211348"/>
            <a:ext cx="1570673" cy="188357"/>
          </a:xfrm>
          <a:prstGeom prst="rect">
            <a:avLst/>
          </a:prstGeom>
          <a:noFill/>
        </p:spPr>
        <p:txBody>
          <a:bodyPr wrap="none" lIns="0" tIns="0" rIns="0" bIns="0" rtlCol="0" anchor="t"/>
          <a:lstStyle/>
          <a:p>
            <a:pPr marL="0" indent="0" algn="l">
              <a:lnSpc>
                <a:spcPts val="1450"/>
              </a:lnSpc>
              <a:buNone/>
            </a:pPr>
            <a:r>
              <a:rPr lang="en-US" sz="1400" dirty="0">
                <a:solidFill>
                  <a:srgbClr val="504C49"/>
                </a:solidFill>
                <a:latin typeface="Platypi Medium" pitchFamily="34" charset="0"/>
                <a:ea typeface="Platypi Medium" pitchFamily="34" charset="-122"/>
                <a:cs typeface="Platypi Medium" pitchFamily="34" charset="-120"/>
              </a:rPr>
              <a:t>Cost-Efficient Design</a:t>
            </a:r>
            <a:endParaRPr lang="en-US" sz="1400" dirty="0">
              <a:solidFill>
                <a:srgbClr val="504C49"/>
              </a:solidFill>
              <a:latin typeface="Platypi Medium" pitchFamily="34" charset="0"/>
              <a:ea typeface="Platypi Medium" pitchFamily="34" charset="-122"/>
              <a:cs typeface="Platypi Medium" pitchFamily="34" charset="-120"/>
            </a:endParaRPr>
          </a:p>
        </p:txBody>
      </p:sp>
      <p:sp>
        <p:nvSpPr>
          <p:cNvPr id="9" name="Text 7"/>
          <p:cNvSpPr/>
          <p:nvPr>
            <p:custDataLst>
              <p:tags r:id="rId4"/>
            </p:custDataLst>
          </p:nvPr>
        </p:nvSpPr>
        <p:spPr>
          <a:xfrm>
            <a:off x="663297" y="2520315"/>
            <a:ext cx="6504861" cy="192881"/>
          </a:xfrm>
          <a:prstGeom prst="rect">
            <a:avLst/>
          </a:prstGeom>
          <a:noFill/>
        </p:spPr>
        <p:txBody>
          <a:bodyPr wrap="none" lIns="0" tIns="0" rIns="0" bIns="0" rtlCol="0" anchor="t"/>
          <a:lstStyle/>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Total component cost under ₹3,000 compared to ₹50,000+ for commercial systems</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0" name="Shape 8"/>
          <p:cNvSpPr/>
          <p:nvPr/>
        </p:nvSpPr>
        <p:spPr>
          <a:xfrm>
            <a:off x="482441" y="3018473"/>
            <a:ext cx="60246" cy="60246"/>
          </a:xfrm>
          <a:prstGeom prst="roundRect">
            <a:avLst>
              <a:gd name="adj" fmla="val 758889"/>
            </a:avLst>
          </a:prstGeom>
          <a:solidFill>
            <a:srgbClr val="3E2513"/>
          </a:solidFill>
        </p:spPr>
      </p:sp>
      <p:sp>
        <p:nvSpPr>
          <p:cNvPr id="11" name="Text 9"/>
          <p:cNvSpPr/>
          <p:nvPr>
            <p:custDataLst>
              <p:tags r:id="rId5"/>
            </p:custDataLst>
          </p:nvPr>
        </p:nvSpPr>
        <p:spPr>
          <a:xfrm>
            <a:off x="663297" y="2954417"/>
            <a:ext cx="1713428" cy="188357"/>
          </a:xfrm>
          <a:prstGeom prst="rect">
            <a:avLst/>
          </a:prstGeom>
          <a:noFill/>
        </p:spPr>
        <p:txBody>
          <a:bodyPr wrap="none" lIns="0" tIns="0" rIns="0" bIns="0" rtlCol="0" anchor="t"/>
          <a:lstStyle/>
          <a:p>
            <a:pPr marL="0" indent="0" algn="l">
              <a:lnSpc>
                <a:spcPts val="1450"/>
              </a:lnSpc>
              <a:buNone/>
            </a:pPr>
            <a:r>
              <a:rPr lang="en-US" sz="1400" dirty="0">
                <a:solidFill>
                  <a:srgbClr val="504C49"/>
                </a:solidFill>
                <a:latin typeface="Platypi Medium" pitchFamily="34" charset="0"/>
                <a:ea typeface="Platypi Medium" pitchFamily="34" charset="-122"/>
                <a:cs typeface="Platypi Medium" pitchFamily="34" charset="-120"/>
              </a:rPr>
              <a:t>Accurate Measurement</a:t>
            </a:r>
            <a:endParaRPr lang="en-US" sz="1400" dirty="0">
              <a:solidFill>
                <a:srgbClr val="504C49"/>
              </a:solidFill>
              <a:latin typeface="Platypi Medium" pitchFamily="34" charset="0"/>
              <a:ea typeface="Platypi Medium" pitchFamily="34" charset="-122"/>
              <a:cs typeface="Platypi Medium" pitchFamily="34" charset="-120"/>
            </a:endParaRPr>
          </a:p>
        </p:txBody>
      </p:sp>
      <p:sp>
        <p:nvSpPr>
          <p:cNvPr id="12" name="Text 10"/>
          <p:cNvSpPr/>
          <p:nvPr>
            <p:custDataLst>
              <p:tags r:id="rId6"/>
            </p:custDataLst>
          </p:nvPr>
        </p:nvSpPr>
        <p:spPr>
          <a:xfrm>
            <a:off x="663297" y="3263384"/>
            <a:ext cx="6504861" cy="192881"/>
          </a:xfrm>
          <a:prstGeom prst="rect">
            <a:avLst/>
          </a:prstGeom>
          <a:noFill/>
        </p:spPr>
        <p:txBody>
          <a:bodyPr wrap="none" lIns="0" tIns="0" rIns="0" bIns="0" rtlCol="0" anchor="t"/>
          <a:lstStyle/>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Provides precise digital record of milk collected from each animal</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3" name="Shape 11"/>
          <p:cNvSpPr/>
          <p:nvPr/>
        </p:nvSpPr>
        <p:spPr>
          <a:xfrm>
            <a:off x="482441" y="3761542"/>
            <a:ext cx="60246" cy="60246"/>
          </a:xfrm>
          <a:prstGeom prst="roundRect">
            <a:avLst>
              <a:gd name="adj" fmla="val 758889"/>
            </a:avLst>
          </a:prstGeom>
          <a:solidFill>
            <a:srgbClr val="3E2513"/>
          </a:solidFill>
        </p:spPr>
      </p:sp>
      <p:sp>
        <p:nvSpPr>
          <p:cNvPr id="14" name="Text 12"/>
          <p:cNvSpPr/>
          <p:nvPr>
            <p:custDataLst>
              <p:tags r:id="rId7"/>
            </p:custDataLst>
          </p:nvPr>
        </p:nvSpPr>
        <p:spPr>
          <a:xfrm>
            <a:off x="663297" y="3697486"/>
            <a:ext cx="1629728" cy="188357"/>
          </a:xfrm>
          <a:prstGeom prst="rect">
            <a:avLst/>
          </a:prstGeom>
          <a:noFill/>
        </p:spPr>
        <p:txBody>
          <a:bodyPr wrap="none" lIns="0" tIns="0" rIns="0" bIns="0" rtlCol="0" anchor="t"/>
          <a:lstStyle/>
          <a:p>
            <a:pPr marL="0" indent="0" algn="l">
              <a:lnSpc>
                <a:spcPts val="1450"/>
              </a:lnSpc>
              <a:buNone/>
            </a:pPr>
            <a:r>
              <a:rPr lang="en-US" sz="1400" dirty="0">
                <a:solidFill>
                  <a:srgbClr val="504C49"/>
                </a:solidFill>
                <a:latin typeface="Platypi Medium" pitchFamily="34" charset="0"/>
                <a:ea typeface="Platypi Medium" pitchFamily="34" charset="-122"/>
                <a:cs typeface="Platypi Medium" pitchFamily="34" charset="-120"/>
              </a:rPr>
              <a:t>Local Implementation</a:t>
            </a:r>
            <a:endParaRPr lang="en-US" sz="1400" dirty="0">
              <a:solidFill>
                <a:srgbClr val="504C49"/>
              </a:solidFill>
              <a:latin typeface="Platypi Medium" pitchFamily="34" charset="0"/>
              <a:ea typeface="Platypi Medium" pitchFamily="34" charset="-122"/>
              <a:cs typeface="Platypi Medium" pitchFamily="34" charset="-120"/>
            </a:endParaRPr>
          </a:p>
        </p:txBody>
      </p:sp>
      <p:sp>
        <p:nvSpPr>
          <p:cNvPr id="15" name="Text 13"/>
          <p:cNvSpPr/>
          <p:nvPr>
            <p:custDataLst>
              <p:tags r:id="rId8"/>
            </p:custDataLst>
          </p:nvPr>
        </p:nvSpPr>
        <p:spPr>
          <a:xfrm>
            <a:off x="663297" y="4006453"/>
            <a:ext cx="6504861" cy="192881"/>
          </a:xfrm>
          <a:prstGeom prst="rect">
            <a:avLst/>
          </a:prstGeom>
          <a:noFill/>
        </p:spPr>
        <p:txBody>
          <a:bodyPr wrap="none" lIns="0" tIns="0" rIns="0" bIns="0" rtlCol="0" anchor="t"/>
          <a:lstStyle/>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Uses readily available components that can be sourced and replaced locally</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6" name="Text 14"/>
          <p:cNvSpPr/>
          <p:nvPr/>
        </p:nvSpPr>
        <p:spPr>
          <a:xfrm>
            <a:off x="7469862" y="1106448"/>
            <a:ext cx="1948934" cy="226219"/>
          </a:xfrm>
          <a:prstGeom prst="rect">
            <a:avLst/>
          </a:prstGeom>
          <a:noFill/>
        </p:spPr>
        <p:txBody>
          <a:bodyPr wrap="none" lIns="0" tIns="0" rIns="0" bIns="0" rtlCol="0" anchor="t"/>
          <a:lstStyle/>
          <a:p>
            <a:pPr marL="0" indent="0" algn="l">
              <a:lnSpc>
                <a:spcPts val="1750"/>
              </a:lnSpc>
              <a:buNone/>
            </a:pPr>
            <a:r>
              <a:rPr lang="en-US" sz="1400" dirty="0">
                <a:solidFill>
                  <a:srgbClr val="201B18"/>
                </a:solidFill>
                <a:latin typeface="Platypi Medium" pitchFamily="34" charset="0"/>
                <a:ea typeface="Platypi Medium" pitchFamily="34" charset="-122"/>
                <a:cs typeface="Platypi Medium" pitchFamily="34" charset="-120"/>
              </a:rPr>
              <a:t>Future Enhancements</a:t>
            </a:r>
            <a:endParaRPr lang="en-US" sz="1400" dirty="0"/>
          </a:p>
        </p:txBody>
      </p:sp>
      <p:sp>
        <p:nvSpPr>
          <p:cNvPr id="17" name="Shape 15"/>
          <p:cNvSpPr/>
          <p:nvPr>
            <p:custDataLst>
              <p:tags r:id="rId9"/>
            </p:custDataLst>
          </p:nvPr>
        </p:nvSpPr>
        <p:spPr>
          <a:xfrm>
            <a:off x="7590473" y="1649135"/>
            <a:ext cx="120610" cy="562094"/>
          </a:xfrm>
          <a:prstGeom prst="roundRect">
            <a:avLst>
              <a:gd name="adj" fmla="val 15001"/>
            </a:avLst>
          </a:prstGeom>
          <a:solidFill>
            <a:srgbClr val="F9F7F7"/>
          </a:solidFill>
        </p:spPr>
      </p:sp>
      <p:sp>
        <p:nvSpPr>
          <p:cNvPr id="18" name="Shape 16"/>
          <p:cNvSpPr/>
          <p:nvPr>
            <p:custDataLst>
              <p:tags r:id="rId10"/>
            </p:custDataLst>
          </p:nvPr>
        </p:nvSpPr>
        <p:spPr>
          <a:xfrm>
            <a:off x="7469862" y="1569958"/>
            <a:ext cx="361831" cy="361831"/>
          </a:xfrm>
          <a:prstGeom prst="roundRect">
            <a:avLst>
              <a:gd name="adj" fmla="val 126357"/>
            </a:avLst>
          </a:prstGeom>
          <a:solidFill>
            <a:srgbClr val="F9F7F7"/>
          </a:solidFill>
        </p:spPr>
      </p:sp>
      <p:pic>
        <p:nvPicPr>
          <p:cNvPr id="19" name="Image 0" descr="preencoded.png"/>
          <p:cNvPicPr>
            <a:picLocks noChangeAspect="1"/>
          </p:cNvPicPr>
          <p:nvPr>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7560350" y="1660446"/>
            <a:ext cx="180856" cy="180856"/>
          </a:xfrm>
          <a:prstGeom prst="rect">
            <a:avLst/>
          </a:prstGeom>
        </p:spPr>
      </p:pic>
      <p:sp>
        <p:nvSpPr>
          <p:cNvPr id="20" name="Text 17"/>
          <p:cNvSpPr/>
          <p:nvPr>
            <p:custDataLst>
              <p:tags r:id="rId14"/>
            </p:custDataLst>
          </p:nvPr>
        </p:nvSpPr>
        <p:spPr>
          <a:xfrm>
            <a:off x="7952303" y="1588889"/>
            <a:ext cx="1507569" cy="188357"/>
          </a:xfrm>
          <a:prstGeom prst="rect">
            <a:avLst/>
          </a:prstGeom>
          <a:noFill/>
        </p:spPr>
        <p:txBody>
          <a:bodyPr wrap="none" lIns="0" tIns="0" rIns="0" bIns="0" rtlCol="0" anchor="t"/>
          <a:lstStyle/>
          <a:p>
            <a:pPr marL="0" indent="0" algn="l">
              <a:lnSpc>
                <a:spcPts val="1450"/>
              </a:lnSpc>
              <a:buNone/>
            </a:pPr>
            <a:r>
              <a:rPr lang="en-US" sz="1400" dirty="0">
                <a:solidFill>
                  <a:srgbClr val="504C49"/>
                </a:solidFill>
                <a:latin typeface="Platypi Medium" pitchFamily="34" charset="0"/>
                <a:ea typeface="Platypi Medium" pitchFamily="34" charset="-122"/>
                <a:cs typeface="Platypi Medium" pitchFamily="34" charset="-120"/>
              </a:rPr>
              <a:t>IoT Integration</a:t>
            </a:r>
            <a:endParaRPr lang="en-US" sz="1400" dirty="0">
              <a:solidFill>
                <a:srgbClr val="504C49"/>
              </a:solidFill>
              <a:latin typeface="Platypi Medium" pitchFamily="34" charset="0"/>
              <a:ea typeface="Platypi Medium" pitchFamily="34" charset="-122"/>
              <a:cs typeface="Platypi Medium" pitchFamily="34" charset="-120"/>
            </a:endParaRPr>
          </a:p>
        </p:txBody>
      </p:sp>
      <p:sp>
        <p:nvSpPr>
          <p:cNvPr id="21" name="Text 18"/>
          <p:cNvSpPr/>
          <p:nvPr>
            <p:custDataLst>
              <p:tags r:id="rId15"/>
            </p:custDataLst>
          </p:nvPr>
        </p:nvSpPr>
        <p:spPr>
          <a:xfrm>
            <a:off x="7952303" y="1897856"/>
            <a:ext cx="6203275" cy="192881"/>
          </a:xfrm>
          <a:prstGeom prst="rect">
            <a:avLst/>
          </a:prstGeom>
          <a:noFill/>
        </p:spPr>
        <p:txBody>
          <a:bodyPr wrap="none" lIns="0" tIns="0" rIns="0" bIns="0" rtlCol="0" anchor="t"/>
          <a:lstStyle/>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Add Wi-Fi/GSM for remote monitoring and cloud-based data logging</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2" name="Shape 19"/>
          <p:cNvSpPr/>
          <p:nvPr>
            <p:custDataLst>
              <p:tags r:id="rId16"/>
            </p:custDataLst>
          </p:nvPr>
        </p:nvSpPr>
        <p:spPr>
          <a:xfrm>
            <a:off x="7771328" y="2512814"/>
            <a:ext cx="120610" cy="562094"/>
          </a:xfrm>
          <a:prstGeom prst="roundRect">
            <a:avLst>
              <a:gd name="adj" fmla="val 15001"/>
            </a:avLst>
          </a:prstGeom>
          <a:solidFill>
            <a:srgbClr val="F9F7F7"/>
          </a:solidFill>
        </p:spPr>
      </p:sp>
      <p:sp>
        <p:nvSpPr>
          <p:cNvPr id="23" name="Shape 20"/>
          <p:cNvSpPr/>
          <p:nvPr>
            <p:custDataLst>
              <p:tags r:id="rId17"/>
            </p:custDataLst>
          </p:nvPr>
        </p:nvSpPr>
        <p:spPr>
          <a:xfrm>
            <a:off x="7650718" y="2433638"/>
            <a:ext cx="361831" cy="361831"/>
          </a:xfrm>
          <a:prstGeom prst="roundRect">
            <a:avLst>
              <a:gd name="adj" fmla="val 126357"/>
            </a:avLst>
          </a:prstGeom>
          <a:solidFill>
            <a:srgbClr val="F9F7F7"/>
          </a:solidFill>
        </p:spPr>
      </p:sp>
      <p:pic>
        <p:nvPicPr>
          <p:cNvPr id="24" name="Image 1" descr="preencoded.png"/>
          <p:cNvPicPr>
            <a:picLocks noChangeAspect="1"/>
          </p:cNvPicPr>
          <p:nvPr>
            <p:custDataLst>
              <p:tags r:id="rId18"/>
            </p:custDataLst>
          </p:nvPr>
        </p:nvPicPr>
        <p:blipFill>
          <a:blip r:embed="rId12">
            <a:extLst>
              <a:ext uri="{96DAC541-7B7A-43D3-8B79-37D633B846F1}">
                <asvg:svgBlip xmlns:asvg="http://schemas.microsoft.com/office/drawing/2016/SVG/main" r:embed="rId19"/>
              </a:ext>
            </a:extLst>
          </a:blip>
          <a:stretch>
            <a:fillRect/>
          </a:stretch>
        </p:blipFill>
        <p:spPr>
          <a:xfrm>
            <a:off x="7741206" y="2524125"/>
            <a:ext cx="180856" cy="180856"/>
          </a:xfrm>
          <a:prstGeom prst="rect">
            <a:avLst/>
          </a:prstGeom>
        </p:spPr>
      </p:pic>
      <p:sp>
        <p:nvSpPr>
          <p:cNvPr id="25" name="Text 21"/>
          <p:cNvSpPr/>
          <p:nvPr>
            <p:custDataLst>
              <p:tags r:id="rId20"/>
            </p:custDataLst>
          </p:nvPr>
        </p:nvSpPr>
        <p:spPr>
          <a:xfrm>
            <a:off x="8133159" y="2452568"/>
            <a:ext cx="1507569" cy="188357"/>
          </a:xfrm>
          <a:prstGeom prst="rect">
            <a:avLst/>
          </a:prstGeom>
          <a:noFill/>
        </p:spPr>
        <p:txBody>
          <a:bodyPr wrap="none" lIns="0" tIns="0" rIns="0" bIns="0" rtlCol="0" anchor="t"/>
          <a:lstStyle/>
          <a:p>
            <a:pPr marL="0" indent="0" algn="l">
              <a:lnSpc>
                <a:spcPts val="1450"/>
              </a:lnSpc>
              <a:buNone/>
            </a:pPr>
            <a:r>
              <a:rPr lang="en-US" sz="1400" dirty="0">
                <a:solidFill>
                  <a:srgbClr val="504C49"/>
                </a:solidFill>
                <a:latin typeface="Platypi Medium" pitchFamily="34" charset="0"/>
                <a:ea typeface="Platypi Medium" pitchFamily="34" charset="-122"/>
                <a:cs typeface="Platypi Medium" pitchFamily="34" charset="-120"/>
              </a:rPr>
              <a:t>LCD Display</a:t>
            </a:r>
            <a:endParaRPr lang="en-US" sz="1400" dirty="0">
              <a:solidFill>
                <a:srgbClr val="504C49"/>
              </a:solidFill>
              <a:latin typeface="Platypi Medium" pitchFamily="34" charset="0"/>
              <a:ea typeface="Platypi Medium" pitchFamily="34" charset="-122"/>
              <a:cs typeface="Platypi Medium" pitchFamily="34" charset="-120"/>
            </a:endParaRPr>
          </a:p>
        </p:txBody>
      </p:sp>
      <p:sp>
        <p:nvSpPr>
          <p:cNvPr id="26" name="Text 22"/>
          <p:cNvSpPr/>
          <p:nvPr>
            <p:custDataLst>
              <p:tags r:id="rId21"/>
            </p:custDataLst>
          </p:nvPr>
        </p:nvSpPr>
        <p:spPr>
          <a:xfrm>
            <a:off x="8133159" y="2761536"/>
            <a:ext cx="6022419" cy="192881"/>
          </a:xfrm>
          <a:prstGeom prst="rect">
            <a:avLst/>
          </a:prstGeom>
          <a:noFill/>
        </p:spPr>
        <p:txBody>
          <a:bodyPr wrap="none" lIns="0" tIns="0" rIns="0" bIns="0" rtlCol="0" anchor="t"/>
          <a:lstStyle/>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Real-time visualization of milk weight and system status</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7" name="Shape 23"/>
          <p:cNvSpPr/>
          <p:nvPr>
            <p:custDataLst>
              <p:tags r:id="rId22"/>
            </p:custDataLst>
          </p:nvPr>
        </p:nvSpPr>
        <p:spPr>
          <a:xfrm>
            <a:off x="7952303" y="3376493"/>
            <a:ext cx="120610" cy="562094"/>
          </a:xfrm>
          <a:prstGeom prst="roundRect">
            <a:avLst>
              <a:gd name="adj" fmla="val 15001"/>
            </a:avLst>
          </a:prstGeom>
          <a:solidFill>
            <a:srgbClr val="F9F7F7"/>
          </a:solidFill>
        </p:spPr>
      </p:sp>
      <p:sp>
        <p:nvSpPr>
          <p:cNvPr id="28" name="Shape 24"/>
          <p:cNvSpPr/>
          <p:nvPr>
            <p:custDataLst>
              <p:tags r:id="rId23"/>
            </p:custDataLst>
          </p:nvPr>
        </p:nvSpPr>
        <p:spPr>
          <a:xfrm>
            <a:off x="7831693" y="3297317"/>
            <a:ext cx="361831" cy="361831"/>
          </a:xfrm>
          <a:prstGeom prst="roundRect">
            <a:avLst>
              <a:gd name="adj" fmla="val 126357"/>
            </a:avLst>
          </a:prstGeom>
          <a:solidFill>
            <a:srgbClr val="F9F7F7"/>
          </a:solidFill>
        </p:spPr>
      </p:sp>
      <p:pic>
        <p:nvPicPr>
          <p:cNvPr id="29" name="Image 2" descr="preencoded.png"/>
          <p:cNvPicPr>
            <a:picLocks noChangeAspect="1"/>
          </p:cNvPicPr>
          <p:nvPr>
            <p:custDataLst>
              <p:tags r:id="rId24"/>
            </p:custDataLst>
          </p:nvPr>
        </p:nvPicPr>
        <p:blipFill>
          <a:blip r:embed="rId12">
            <a:extLst>
              <a:ext uri="{96DAC541-7B7A-43D3-8B79-37D633B846F1}">
                <asvg:svgBlip xmlns:asvg="http://schemas.microsoft.com/office/drawing/2016/SVG/main" r:embed="rId25"/>
              </a:ext>
            </a:extLst>
          </a:blip>
          <a:stretch>
            <a:fillRect/>
          </a:stretch>
        </p:blipFill>
        <p:spPr>
          <a:xfrm>
            <a:off x="7922181" y="3387804"/>
            <a:ext cx="180856" cy="180856"/>
          </a:xfrm>
          <a:prstGeom prst="rect">
            <a:avLst/>
          </a:prstGeom>
        </p:spPr>
      </p:pic>
      <p:sp>
        <p:nvSpPr>
          <p:cNvPr id="30" name="Text 25"/>
          <p:cNvSpPr/>
          <p:nvPr>
            <p:custDataLst>
              <p:tags r:id="rId26"/>
            </p:custDataLst>
          </p:nvPr>
        </p:nvSpPr>
        <p:spPr>
          <a:xfrm>
            <a:off x="8314134" y="3316248"/>
            <a:ext cx="1507569" cy="188357"/>
          </a:xfrm>
          <a:prstGeom prst="rect">
            <a:avLst/>
          </a:prstGeom>
          <a:noFill/>
        </p:spPr>
        <p:txBody>
          <a:bodyPr wrap="none" lIns="0" tIns="0" rIns="0" bIns="0" rtlCol="0" anchor="t"/>
          <a:lstStyle/>
          <a:p>
            <a:pPr marL="0" indent="0" algn="l">
              <a:lnSpc>
                <a:spcPts val="1450"/>
              </a:lnSpc>
              <a:buNone/>
            </a:pPr>
            <a:r>
              <a:rPr lang="en-US" sz="1400" dirty="0">
                <a:solidFill>
                  <a:srgbClr val="504C49"/>
                </a:solidFill>
                <a:latin typeface="Platypi Medium" pitchFamily="34" charset="0"/>
                <a:ea typeface="Platypi Medium" pitchFamily="34" charset="-122"/>
                <a:cs typeface="Platypi Medium" pitchFamily="34" charset="-120"/>
              </a:rPr>
              <a:t>Quality Sensors</a:t>
            </a:r>
            <a:endParaRPr lang="en-US" sz="1400" dirty="0">
              <a:solidFill>
                <a:srgbClr val="504C49"/>
              </a:solidFill>
              <a:latin typeface="Platypi Medium" pitchFamily="34" charset="0"/>
              <a:ea typeface="Platypi Medium" pitchFamily="34" charset="-122"/>
              <a:cs typeface="Platypi Medium" pitchFamily="34" charset="-120"/>
            </a:endParaRPr>
          </a:p>
        </p:txBody>
      </p:sp>
      <p:sp>
        <p:nvSpPr>
          <p:cNvPr id="31" name="Text 26"/>
          <p:cNvSpPr/>
          <p:nvPr>
            <p:custDataLst>
              <p:tags r:id="rId27"/>
            </p:custDataLst>
          </p:nvPr>
        </p:nvSpPr>
        <p:spPr>
          <a:xfrm>
            <a:off x="8314134" y="3625215"/>
            <a:ext cx="5841444" cy="192881"/>
          </a:xfrm>
          <a:prstGeom prst="rect">
            <a:avLst/>
          </a:prstGeom>
          <a:noFill/>
        </p:spPr>
        <p:txBody>
          <a:bodyPr wrap="none" lIns="0" tIns="0" rIns="0" bIns="0" rtlCol="0" anchor="t"/>
          <a:lstStyle/>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Temperature and quality monitoring for milk safety assurance</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2" name="Shape 27"/>
          <p:cNvSpPr/>
          <p:nvPr/>
        </p:nvSpPr>
        <p:spPr>
          <a:xfrm>
            <a:off x="8133159" y="4240173"/>
            <a:ext cx="120610" cy="562094"/>
          </a:xfrm>
          <a:prstGeom prst="roundRect">
            <a:avLst>
              <a:gd name="adj" fmla="val 15001"/>
            </a:avLst>
          </a:prstGeom>
          <a:solidFill>
            <a:srgbClr val="F9F7F7"/>
          </a:solidFill>
        </p:spPr>
      </p:sp>
      <p:sp>
        <p:nvSpPr>
          <p:cNvPr id="33" name="Shape 28"/>
          <p:cNvSpPr/>
          <p:nvPr/>
        </p:nvSpPr>
        <p:spPr>
          <a:xfrm>
            <a:off x="8012549" y="4160996"/>
            <a:ext cx="361831" cy="361831"/>
          </a:xfrm>
          <a:prstGeom prst="roundRect">
            <a:avLst>
              <a:gd name="adj" fmla="val 126357"/>
            </a:avLst>
          </a:prstGeom>
          <a:solidFill>
            <a:srgbClr val="F9F7F7"/>
          </a:solidFill>
        </p:spPr>
      </p:sp>
      <p:pic>
        <p:nvPicPr>
          <p:cNvPr id="34" name="Image 3" descr="preencoded.png"/>
          <p:cNvPicPr>
            <a:picLocks noChangeAspect="1"/>
          </p:cNvPicPr>
          <p:nvPr/>
        </p:nvPicPr>
        <p:blipFill>
          <a:blip r:embed="rId12">
            <a:extLst>
              <a:ext uri="{96DAC541-7B7A-43D3-8B79-37D633B846F1}">
                <asvg:svgBlip xmlns:asvg="http://schemas.microsoft.com/office/drawing/2016/SVG/main" r:embed="rId28"/>
              </a:ext>
            </a:extLst>
          </a:blip>
          <a:stretch>
            <a:fillRect/>
          </a:stretch>
        </p:blipFill>
        <p:spPr>
          <a:xfrm>
            <a:off x="8103037" y="4251484"/>
            <a:ext cx="180856" cy="180856"/>
          </a:xfrm>
          <a:prstGeom prst="rect">
            <a:avLst/>
          </a:prstGeom>
        </p:spPr>
      </p:pic>
      <p:sp>
        <p:nvSpPr>
          <p:cNvPr id="35" name="Text 29"/>
          <p:cNvSpPr/>
          <p:nvPr/>
        </p:nvSpPr>
        <p:spPr>
          <a:xfrm>
            <a:off x="8494990" y="4179927"/>
            <a:ext cx="1671876" cy="188357"/>
          </a:xfrm>
          <a:prstGeom prst="rect">
            <a:avLst/>
          </a:prstGeom>
          <a:noFill/>
        </p:spPr>
        <p:txBody>
          <a:bodyPr wrap="none" lIns="0" tIns="0" rIns="0" bIns="0" rtlCol="0" anchor="t"/>
          <a:lstStyle/>
          <a:p>
            <a:pPr marL="0" indent="0" algn="l">
              <a:lnSpc>
                <a:spcPts val="1450"/>
              </a:lnSpc>
              <a:buNone/>
            </a:pPr>
            <a:r>
              <a:rPr lang="en-US" sz="1400" dirty="0">
                <a:solidFill>
                  <a:srgbClr val="504C49"/>
                </a:solidFill>
                <a:latin typeface="Platypi Medium" pitchFamily="34" charset="0"/>
                <a:ea typeface="Platypi Medium" pitchFamily="34" charset="-122"/>
                <a:cs typeface="Platypi Medium" pitchFamily="34" charset="-120"/>
              </a:rPr>
              <a:t>Commercial Prototype</a:t>
            </a:r>
            <a:endParaRPr lang="en-US" sz="1400" dirty="0">
              <a:solidFill>
                <a:srgbClr val="504C49"/>
              </a:solidFill>
              <a:latin typeface="Platypi Medium" pitchFamily="34" charset="0"/>
              <a:ea typeface="Platypi Medium" pitchFamily="34" charset="-122"/>
              <a:cs typeface="Platypi Medium" pitchFamily="34" charset="-120"/>
            </a:endParaRPr>
          </a:p>
        </p:txBody>
      </p:sp>
      <p:sp>
        <p:nvSpPr>
          <p:cNvPr id="36" name="Text 30"/>
          <p:cNvSpPr/>
          <p:nvPr/>
        </p:nvSpPr>
        <p:spPr>
          <a:xfrm>
            <a:off x="8494990" y="4488894"/>
            <a:ext cx="5660588" cy="192881"/>
          </a:xfrm>
          <a:prstGeom prst="rect">
            <a:avLst/>
          </a:prstGeom>
          <a:noFill/>
        </p:spPr>
        <p:txBody>
          <a:bodyPr wrap="none" lIns="0" tIns="0" rIns="0" bIns="0" rtlCol="0" anchor="t"/>
          <a:lstStyle/>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Development for small-scale dairy cooperatives</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7" name="Shape 31"/>
          <p:cNvSpPr/>
          <p:nvPr/>
        </p:nvSpPr>
        <p:spPr>
          <a:xfrm>
            <a:off x="482441" y="5133887"/>
            <a:ext cx="13665518" cy="22622"/>
          </a:xfrm>
          <a:prstGeom prst="rect">
            <a:avLst/>
          </a:prstGeom>
          <a:solidFill>
            <a:srgbClr val="504C49">
              <a:alpha val="50000"/>
            </a:srgbClr>
          </a:solidFill>
        </p:spPr>
      </p:sp>
      <p:sp>
        <p:nvSpPr>
          <p:cNvPr id="43" name="Text Box 42"/>
          <p:cNvSpPr txBox="1"/>
          <p:nvPr/>
        </p:nvSpPr>
        <p:spPr>
          <a:xfrm>
            <a:off x="12891135" y="7802245"/>
            <a:ext cx="1627505" cy="313055"/>
          </a:xfrm>
          <a:prstGeom prst="rect">
            <a:avLst/>
          </a:prstGeom>
          <a:solidFill>
            <a:schemeClr val="bg1"/>
          </a:solidFill>
        </p:spPr>
        <p:txBody>
          <a:bodyPr wrap="square" rtlCol="0">
            <a:noAutofit/>
          </a:bodyPr>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 name="Text 32"/>
          <p:cNvSpPr/>
          <p:nvPr/>
        </p:nvSpPr>
        <p:spPr>
          <a:xfrm>
            <a:off x="481806" y="572294"/>
            <a:ext cx="2412206" cy="301466"/>
          </a:xfrm>
          <a:prstGeom prst="rect">
            <a:avLst/>
          </a:prstGeom>
          <a:noFill/>
        </p:spPr>
        <p:txBody>
          <a:bodyPr wrap="none" lIns="0" tIns="0" rIns="0" bIns="0" rtlCol="0" anchor="t"/>
          <a:p>
            <a:pPr marL="0" indent="0" algn="l">
              <a:lnSpc>
                <a:spcPts val="2350"/>
              </a:lnSpc>
              <a:buNone/>
            </a:pPr>
            <a:r>
              <a:rPr lang="en-US" sz="2400" dirty="0">
                <a:solidFill>
                  <a:srgbClr val="201B18"/>
                </a:solidFill>
                <a:latin typeface="Platypi Medium" pitchFamily="34" charset="0"/>
                <a:ea typeface="Platypi Medium" pitchFamily="34" charset="-122"/>
                <a:cs typeface="Platypi Medium" pitchFamily="34" charset="-120"/>
              </a:rPr>
              <a:t>Conclusion</a:t>
            </a:r>
            <a:endParaRPr lang="en-US" sz="2400" dirty="0">
              <a:solidFill>
                <a:srgbClr val="201B18"/>
              </a:solidFill>
              <a:latin typeface="Platypi Medium" pitchFamily="34" charset="0"/>
              <a:ea typeface="Platypi Medium" pitchFamily="34" charset="-122"/>
              <a:cs typeface="Platypi Medium" pitchFamily="34" charset="-120"/>
            </a:endParaRPr>
          </a:p>
        </p:txBody>
      </p:sp>
      <p:sp>
        <p:nvSpPr>
          <p:cNvPr id="39" name="Text 33"/>
          <p:cNvSpPr/>
          <p:nvPr/>
        </p:nvSpPr>
        <p:spPr>
          <a:xfrm>
            <a:off x="481806" y="1267976"/>
            <a:ext cx="13665518" cy="385763"/>
          </a:xfrm>
          <a:prstGeom prst="rect">
            <a:avLst/>
          </a:prstGeom>
          <a:noFill/>
        </p:spPr>
        <p:txBody>
          <a:bodyPr wrap="square" lIns="0" tIns="0" rIns="0" bIns="0" rtlCol="0" anchor="t"/>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This project successfully demonstrates a </a:t>
            </a:r>
            <a:r>
              <a:rPr lang="en-US" sz="12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smart automatic milking machine</a:t>
            </a: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that operates based on weight detection technology. The system automatically deactivates when milk flow ceases, ensuring operational efficiency, maintaining hygiene standards, and protecting animal welfare. By eliminating the need for complex vacuum setups, we've created an affordable solution specifically designed for rural dairy farmers.</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40" name="Text 34"/>
          <p:cNvSpPr/>
          <p:nvPr/>
        </p:nvSpPr>
        <p:spPr>
          <a:xfrm>
            <a:off x="481806" y="2132886"/>
            <a:ext cx="13665518" cy="385763"/>
          </a:xfrm>
          <a:prstGeom prst="rect">
            <a:avLst/>
          </a:prstGeom>
          <a:noFill/>
        </p:spPr>
        <p:txBody>
          <a:bodyPr wrap="square" lIns="0" tIns="0" rIns="0" bIns="0" rtlCol="0" anchor="t"/>
          <a:p>
            <a:pPr marL="0" indent="0" algn="l">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The innovative concept holds significant potential for </a:t>
            </a:r>
            <a:r>
              <a:rPr lang="en-US" sz="1200" b="1" dirty="0">
                <a:solidFill>
                  <a:srgbClr val="3E2513"/>
                </a:solidFill>
                <a:latin typeface="Source Serif 4" panose="02040603050405020204" pitchFamily="34" charset="0"/>
                <a:ea typeface="Source Serif 4" panose="02040603050405020204" pitchFamily="34" charset="-122"/>
                <a:cs typeface="Source Serif 4" panose="02040603050405020204" pitchFamily="34" charset="-120"/>
              </a:rPr>
              <a:t>patent filing and academic research publication</a:t>
            </a: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as it successfully combines sensor-based automation with cost-effective engineering design principles. This project proves that accessible technology can transform traditional agricultural practices, bringing modern automation benefits to small-scale farmers who need it most.</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41" name="Text 35"/>
          <p:cNvSpPr/>
          <p:nvPr/>
        </p:nvSpPr>
        <p:spPr>
          <a:xfrm>
            <a:off x="5244108" y="4114919"/>
            <a:ext cx="4161115" cy="520065"/>
          </a:xfrm>
          <a:prstGeom prst="rect">
            <a:avLst/>
          </a:prstGeom>
          <a:noFill/>
        </p:spPr>
        <p:txBody>
          <a:bodyPr wrap="none" lIns="0" tIns="0" rIns="0" bIns="0" rtlCol="0" anchor="t"/>
          <a:p>
            <a:pPr marL="0" indent="0" algn="ctr">
              <a:lnSpc>
                <a:spcPts val="4050"/>
              </a:lnSpc>
              <a:buNone/>
            </a:pPr>
            <a:r>
              <a:rPr lang="en-US" sz="4000" dirty="0">
                <a:solidFill>
                  <a:srgbClr val="3E2513"/>
                </a:solidFill>
                <a:latin typeface="Platypi Medium" pitchFamily="34" charset="0"/>
                <a:ea typeface="Platypi Medium" pitchFamily="34" charset="-122"/>
                <a:cs typeface="Platypi Medium" pitchFamily="34" charset="-120"/>
              </a:rPr>
              <a:t>Thank You</a:t>
            </a:r>
            <a:endParaRPr lang="en-US" sz="4000" dirty="0">
              <a:solidFill>
                <a:srgbClr val="3E2513"/>
              </a:solidFill>
              <a:latin typeface="Platypi Medium" pitchFamily="34" charset="0"/>
              <a:ea typeface="Platypi Medium" pitchFamily="34" charset="-122"/>
              <a:cs typeface="Platypi Medium" pitchFamily="34" charset="-120"/>
            </a:endParaRPr>
          </a:p>
        </p:txBody>
      </p:sp>
      <p:sp>
        <p:nvSpPr>
          <p:cNvPr id="42" name="Text 36"/>
          <p:cNvSpPr/>
          <p:nvPr/>
        </p:nvSpPr>
        <p:spPr>
          <a:xfrm>
            <a:off x="481171" y="5232400"/>
            <a:ext cx="13665518" cy="192881"/>
          </a:xfrm>
          <a:prstGeom prst="rect">
            <a:avLst/>
          </a:prstGeom>
          <a:noFill/>
        </p:spPr>
        <p:txBody>
          <a:bodyPr wrap="none" lIns="0" tIns="0" rIns="0" bIns="0" rtlCol="0" anchor="t"/>
          <a:p>
            <a:pPr marL="0" indent="0" algn="ctr">
              <a:lnSpc>
                <a:spcPts val="150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Smart Cow Milking Machine - Digital Electronics Project</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2" name="Text Box 11"/>
          <p:cNvSpPr txBox="1"/>
          <p:nvPr/>
        </p:nvSpPr>
        <p:spPr>
          <a:xfrm>
            <a:off x="12891135" y="7802245"/>
            <a:ext cx="1627505" cy="313055"/>
          </a:xfrm>
          <a:prstGeom prst="rect">
            <a:avLst/>
          </a:prstGeom>
          <a:solidFill>
            <a:schemeClr val="bg1"/>
          </a:solidFill>
        </p:spPr>
        <p:txBody>
          <a:bodyPr wrap="square" rtlCol="0">
            <a:noAutofit/>
          </a:bodyPr>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40544" y="371594"/>
            <a:ext cx="7060644" cy="422315"/>
          </a:xfrm>
          <a:prstGeom prst="rect">
            <a:avLst/>
          </a:prstGeom>
          <a:noFill/>
        </p:spPr>
        <p:txBody>
          <a:bodyPr wrap="none" lIns="0" tIns="0" rIns="0" bIns="0" rtlCol="0" anchor="t"/>
          <a:lstStyle/>
          <a:p>
            <a:pPr marL="0" indent="0" algn="l">
              <a:lnSpc>
                <a:spcPts val="3300"/>
              </a:lnSpc>
              <a:buNone/>
            </a:pPr>
            <a:r>
              <a:rPr lang="en-US" sz="2650" dirty="0">
                <a:solidFill>
                  <a:srgbClr val="201B18"/>
                </a:solidFill>
                <a:latin typeface="Platypi Medium" pitchFamily="34" charset="0"/>
                <a:ea typeface="Platypi Medium" pitchFamily="34" charset="-122"/>
                <a:cs typeface="Platypi Medium" pitchFamily="34" charset="-120"/>
              </a:rPr>
              <a:t>Introduction: Transforming Dairy Farming</a:t>
            </a:r>
            <a:endParaRPr lang="en-US" sz="2650" dirty="0"/>
          </a:p>
        </p:txBody>
      </p:sp>
      <p:sp>
        <p:nvSpPr>
          <p:cNvPr id="3" name="Text 1"/>
          <p:cNvSpPr/>
          <p:nvPr/>
        </p:nvSpPr>
        <p:spPr>
          <a:xfrm>
            <a:off x="540544" y="1118116"/>
            <a:ext cx="6609874" cy="648653"/>
          </a:xfrm>
          <a:prstGeom prst="rect">
            <a:avLst/>
          </a:prstGeom>
          <a:noFill/>
        </p:spPr>
        <p:txBody>
          <a:bodyPr wrap="square" lIns="0" tIns="0" rIns="0" bIns="0" rtlCol="0" anchor="t"/>
          <a:lstStyle/>
          <a:p>
            <a:pPr marL="0" indent="0" algn="l">
              <a:lnSpc>
                <a:spcPts val="1700"/>
              </a:lnSpc>
              <a:buNone/>
            </a:pPr>
            <a:r>
              <a:rPr lang="en-US" sz="14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The dairy industry serves as a vital backbone of the rural economy, providing livelihoods to millions of small-scale farmers. Despite its importance, most farmers continue to rely on traditional manual milking methods that are labor-intensive, time-consuming, and often compromise hygiene standards.</a:t>
            </a:r>
            <a:endParaRPr lang="en-US" sz="14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4" name="Text 2"/>
          <p:cNvSpPr/>
          <p:nvPr/>
        </p:nvSpPr>
        <p:spPr>
          <a:xfrm>
            <a:off x="503079" y="2604611"/>
            <a:ext cx="6609874" cy="648653"/>
          </a:xfrm>
          <a:prstGeom prst="rect">
            <a:avLst/>
          </a:prstGeom>
          <a:noFill/>
        </p:spPr>
        <p:txBody>
          <a:bodyPr wrap="square" lIns="0" tIns="0" rIns="0" bIns="0" rtlCol="0" anchor="t"/>
          <a:lstStyle/>
          <a:p>
            <a:pPr marL="0" indent="0" algn="l">
              <a:lnSpc>
                <a:spcPts val="1700"/>
              </a:lnSpc>
              <a:buNone/>
            </a:pPr>
            <a:r>
              <a:rPr lang="en-US" sz="14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Existing automatic milking machines utilize sophisticated vacuum and pulsation mechanisms, making them prohibitively expensive and complex for small dairy operations. The maintenance requirements and technical expertise needed further limit their accessibility to rural communities.</a:t>
            </a:r>
            <a:endParaRPr lang="en-US" sz="14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pic>
        <p:nvPicPr>
          <p:cNvPr id="5" name="Image 0" descr="preencoded.png"/>
          <p:cNvPicPr>
            <a:picLocks noChangeAspect="1"/>
          </p:cNvPicPr>
          <p:nvPr/>
        </p:nvPicPr>
        <p:blipFill>
          <a:blip r:embed="rId1"/>
          <a:stretch>
            <a:fillRect/>
          </a:stretch>
        </p:blipFill>
        <p:spPr>
          <a:xfrm>
            <a:off x="7487602" y="1148596"/>
            <a:ext cx="6609874" cy="6609874"/>
          </a:xfrm>
          <a:prstGeom prst="rect">
            <a:avLst/>
          </a:prstGeom>
        </p:spPr>
      </p:pic>
      <p:sp>
        <p:nvSpPr>
          <p:cNvPr id="6" name="Shape 3"/>
          <p:cNvSpPr/>
          <p:nvPr/>
        </p:nvSpPr>
        <p:spPr>
          <a:xfrm>
            <a:off x="645954" y="6883995"/>
            <a:ext cx="6707029" cy="994886"/>
          </a:xfrm>
          <a:prstGeom prst="roundRect">
            <a:avLst>
              <a:gd name="adj" fmla="val 2038"/>
            </a:avLst>
          </a:prstGeom>
          <a:solidFill>
            <a:srgbClr val="F9F7F7"/>
          </a:solidFill>
        </p:spPr>
      </p:sp>
      <p:sp>
        <p:nvSpPr>
          <p:cNvPr id="7" name="Text 4"/>
          <p:cNvSpPr/>
          <p:nvPr/>
        </p:nvSpPr>
        <p:spPr>
          <a:xfrm>
            <a:off x="781090" y="7019131"/>
            <a:ext cx="1689497" cy="211098"/>
          </a:xfrm>
          <a:prstGeom prst="rect">
            <a:avLst/>
          </a:prstGeom>
          <a:noFill/>
        </p:spPr>
        <p:txBody>
          <a:bodyPr wrap="none" lIns="0" tIns="0" rIns="0" bIns="0" rtlCol="0" anchor="t"/>
          <a:lstStyle/>
          <a:p>
            <a:pPr marL="0" indent="0" algn="l">
              <a:lnSpc>
                <a:spcPts val="1650"/>
              </a:lnSpc>
              <a:buNone/>
            </a:pPr>
            <a:r>
              <a:rPr lang="en-US" sz="1300" dirty="0">
                <a:solidFill>
                  <a:srgbClr val="504C49"/>
                </a:solidFill>
                <a:latin typeface="Platypi Medium" pitchFamily="34" charset="0"/>
                <a:ea typeface="Platypi Medium" pitchFamily="34" charset="-122"/>
                <a:cs typeface="Platypi Medium" pitchFamily="34" charset="-120"/>
              </a:rPr>
              <a:t>The Innovation</a:t>
            </a:r>
            <a:endParaRPr lang="en-US" sz="1300" dirty="0"/>
          </a:p>
        </p:txBody>
      </p:sp>
      <p:sp>
        <p:nvSpPr>
          <p:cNvPr id="8" name="Text 5"/>
          <p:cNvSpPr/>
          <p:nvPr/>
        </p:nvSpPr>
        <p:spPr>
          <a:xfrm>
            <a:off x="781090" y="7311311"/>
            <a:ext cx="6436757" cy="432435"/>
          </a:xfrm>
          <a:prstGeom prst="rect">
            <a:avLst/>
          </a:prstGeom>
          <a:noFill/>
        </p:spPr>
        <p:txBody>
          <a:bodyPr wrap="square" lIns="0" tIns="0" rIns="0" bIns="0" rtlCol="0" anchor="t"/>
          <a:lstStyle/>
          <a:p>
            <a:pPr marL="0" indent="0" algn="l">
              <a:lnSpc>
                <a:spcPts val="1700"/>
              </a:lnSpc>
              <a:buNone/>
            </a:pPr>
            <a:r>
              <a:rPr lang="en-US" sz="10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Our project introduces a </a:t>
            </a:r>
            <a:r>
              <a:rPr lang="en-US" sz="10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simplified smart milking system</a:t>
            </a:r>
            <a:r>
              <a:rPr lang="en-US" sz="10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that uses load cell-based weight measurement to automatically stop the motor once milk collection is complete.</a:t>
            </a:r>
            <a:endParaRPr lang="en-US" sz="1050" dirty="0"/>
          </a:p>
        </p:txBody>
      </p:sp>
      <p:sp>
        <p:nvSpPr>
          <p:cNvPr id="9" name="Shape 6"/>
          <p:cNvSpPr/>
          <p:nvPr/>
        </p:nvSpPr>
        <p:spPr>
          <a:xfrm>
            <a:off x="7488118" y="6883995"/>
            <a:ext cx="6707148" cy="994886"/>
          </a:xfrm>
          <a:prstGeom prst="roundRect">
            <a:avLst>
              <a:gd name="adj" fmla="val 2038"/>
            </a:avLst>
          </a:prstGeom>
          <a:solidFill>
            <a:srgbClr val="F9F7F7"/>
          </a:solidFill>
        </p:spPr>
      </p:sp>
      <p:sp>
        <p:nvSpPr>
          <p:cNvPr id="10" name="Text 7"/>
          <p:cNvSpPr/>
          <p:nvPr/>
        </p:nvSpPr>
        <p:spPr>
          <a:xfrm>
            <a:off x="7623254" y="7019131"/>
            <a:ext cx="1689497" cy="211098"/>
          </a:xfrm>
          <a:prstGeom prst="rect">
            <a:avLst/>
          </a:prstGeom>
          <a:noFill/>
        </p:spPr>
        <p:txBody>
          <a:bodyPr wrap="none" lIns="0" tIns="0" rIns="0" bIns="0" rtlCol="0" anchor="t"/>
          <a:lstStyle/>
          <a:p>
            <a:pPr marL="0" indent="0" algn="l">
              <a:lnSpc>
                <a:spcPts val="1650"/>
              </a:lnSpc>
              <a:buNone/>
            </a:pPr>
            <a:r>
              <a:rPr lang="en-US" sz="1300" dirty="0">
                <a:solidFill>
                  <a:srgbClr val="504C49"/>
                </a:solidFill>
                <a:latin typeface="Platypi Medium" pitchFamily="34" charset="0"/>
                <a:ea typeface="Platypi Medium" pitchFamily="34" charset="-122"/>
                <a:cs typeface="Platypi Medium" pitchFamily="34" charset="-120"/>
              </a:rPr>
              <a:t>Key Benefit</a:t>
            </a:r>
            <a:endParaRPr lang="en-US" sz="1300" dirty="0"/>
          </a:p>
        </p:txBody>
      </p:sp>
      <p:sp>
        <p:nvSpPr>
          <p:cNvPr id="11" name="Text 8"/>
          <p:cNvSpPr/>
          <p:nvPr/>
        </p:nvSpPr>
        <p:spPr>
          <a:xfrm>
            <a:off x="7623254" y="7311311"/>
            <a:ext cx="6436876" cy="432435"/>
          </a:xfrm>
          <a:prstGeom prst="rect">
            <a:avLst/>
          </a:prstGeom>
          <a:noFill/>
        </p:spPr>
        <p:txBody>
          <a:bodyPr wrap="square" lIns="0" tIns="0" rIns="0" bIns="0" rtlCol="0" anchor="t"/>
          <a:lstStyle/>
          <a:p>
            <a:pPr marL="0" indent="0" algn="l">
              <a:lnSpc>
                <a:spcPts val="1700"/>
              </a:lnSpc>
              <a:buNone/>
            </a:pPr>
            <a:r>
              <a:rPr lang="en-US" sz="10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Achieving </a:t>
            </a:r>
            <a:r>
              <a:rPr lang="en-US" sz="10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automation at low cost</a:t>
            </a:r>
            <a:r>
              <a:rPr lang="en-US" sz="10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with minimal complexity, making modern dairy technology accessible to small-scale farmers.</a:t>
            </a:r>
            <a:endParaRPr lang="en-US" sz="1050" dirty="0"/>
          </a:p>
        </p:txBody>
      </p:sp>
      <p:sp>
        <p:nvSpPr>
          <p:cNvPr id="12" name="Text Box 11"/>
          <p:cNvSpPr txBox="1"/>
          <p:nvPr/>
        </p:nvSpPr>
        <p:spPr>
          <a:xfrm>
            <a:off x="12891135" y="7802245"/>
            <a:ext cx="1627505" cy="313055"/>
          </a:xfrm>
          <a:prstGeom prst="rect">
            <a:avLst/>
          </a:prstGeom>
          <a:solidFill>
            <a:schemeClr val="bg1"/>
          </a:solidFill>
        </p:spPr>
        <p:txBody>
          <a:bodyPr wrap="square" rtlCol="0">
            <a:noAutofit/>
          </a:bodyPr>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647105"/>
            <a:ext cx="4961811" cy="620078"/>
          </a:xfrm>
          <a:prstGeom prst="rect">
            <a:avLst/>
          </a:prstGeom>
          <a:noFill/>
        </p:spPr>
        <p:txBody>
          <a:bodyPr wrap="none" lIns="0" tIns="0" rIns="0" bIns="0" rtlCol="0" anchor="t"/>
          <a:lstStyle/>
          <a:p>
            <a:pPr marL="0" indent="0" algn="l">
              <a:lnSpc>
                <a:spcPts val="4850"/>
              </a:lnSpc>
              <a:buNone/>
            </a:pPr>
            <a:r>
              <a:rPr lang="en-US" sz="3900" dirty="0">
                <a:solidFill>
                  <a:srgbClr val="201B18"/>
                </a:solidFill>
                <a:latin typeface="Platypi Medium" pitchFamily="34" charset="0"/>
                <a:ea typeface="Platypi Medium" pitchFamily="34" charset="-122"/>
                <a:cs typeface="Platypi Medium" pitchFamily="34" charset="-120"/>
              </a:rPr>
              <a:t>Problem Statement</a:t>
            </a:r>
            <a:endParaRPr lang="en-US" sz="3900" dirty="0"/>
          </a:p>
        </p:txBody>
      </p:sp>
      <p:sp>
        <p:nvSpPr>
          <p:cNvPr id="3" name="Text 1"/>
          <p:cNvSpPr/>
          <p:nvPr/>
        </p:nvSpPr>
        <p:spPr>
          <a:xfrm>
            <a:off x="793790" y="1664018"/>
            <a:ext cx="13042821" cy="63507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Small dairy farmers across rural India encounter significant challenges that affect productivity, animal welfare, and economic sustainability. Understanding these problems is crucial to appreciating the need for an automated solution.</a:t>
            </a:r>
            <a:endParaRPr lang="en-US" sz="1550" dirty="0"/>
          </a:p>
        </p:txBody>
      </p:sp>
      <p:sp>
        <p:nvSpPr>
          <p:cNvPr id="4" name="Shape 2"/>
          <p:cNvSpPr/>
          <p:nvPr/>
        </p:nvSpPr>
        <p:spPr>
          <a:xfrm>
            <a:off x="793790" y="2522339"/>
            <a:ext cx="446484" cy="446484"/>
          </a:xfrm>
          <a:prstGeom prst="roundRect">
            <a:avLst>
              <a:gd name="adj" fmla="val 6668"/>
            </a:avLst>
          </a:prstGeom>
          <a:solidFill>
            <a:srgbClr val="F9F7F7"/>
          </a:solidFill>
        </p:spPr>
      </p:sp>
      <p:sp>
        <p:nvSpPr>
          <p:cNvPr id="5" name="Text 3"/>
          <p:cNvSpPr/>
          <p:nvPr/>
        </p:nvSpPr>
        <p:spPr>
          <a:xfrm>
            <a:off x="1438632" y="2559487"/>
            <a:ext cx="4842391" cy="372070"/>
          </a:xfrm>
          <a:prstGeom prst="rect">
            <a:avLst/>
          </a:prstGeom>
          <a:noFill/>
        </p:spPr>
        <p:txBody>
          <a:bodyPr wrap="none" lIns="0" tIns="0" rIns="0" bIns="0" rtlCol="0" anchor="t"/>
          <a:lstStyle/>
          <a:p>
            <a:pPr marL="0" indent="0" algn="l">
              <a:lnSpc>
                <a:spcPts val="2900"/>
              </a:lnSpc>
              <a:buNone/>
            </a:pPr>
            <a:r>
              <a:rPr lang="en-US" sz="2300" dirty="0">
                <a:solidFill>
                  <a:srgbClr val="504C49"/>
                </a:solidFill>
                <a:latin typeface="Platypi Medium" pitchFamily="34" charset="0"/>
                <a:ea typeface="Platypi Medium" pitchFamily="34" charset="-122"/>
                <a:cs typeface="Platypi Medium" pitchFamily="34" charset="-120"/>
              </a:rPr>
              <a:t>Labour-Intensive Manual Process</a:t>
            </a:r>
            <a:endParaRPr lang="en-US" sz="2300" dirty="0"/>
          </a:p>
        </p:txBody>
      </p:sp>
      <p:sp>
        <p:nvSpPr>
          <p:cNvPr id="6" name="Text 4"/>
          <p:cNvSpPr/>
          <p:nvPr/>
        </p:nvSpPr>
        <p:spPr>
          <a:xfrm>
            <a:off x="1438632" y="3050619"/>
            <a:ext cx="5752505" cy="127015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Manual milking requires significant physical effort and time, with inconsistent results depending on the farmer's technique and fatigue level. This limits the number of animals a single farmer can manage efficiently.</a:t>
            </a:r>
            <a:endParaRPr lang="en-US" sz="1550" dirty="0"/>
          </a:p>
        </p:txBody>
      </p:sp>
      <p:sp>
        <p:nvSpPr>
          <p:cNvPr id="7" name="Shape 5"/>
          <p:cNvSpPr/>
          <p:nvPr/>
        </p:nvSpPr>
        <p:spPr>
          <a:xfrm>
            <a:off x="7439144" y="2522339"/>
            <a:ext cx="446484" cy="446484"/>
          </a:xfrm>
          <a:prstGeom prst="roundRect">
            <a:avLst>
              <a:gd name="adj" fmla="val 6668"/>
            </a:avLst>
          </a:prstGeom>
          <a:solidFill>
            <a:srgbClr val="F9F7F7"/>
          </a:solidFill>
        </p:spPr>
      </p:sp>
      <p:sp>
        <p:nvSpPr>
          <p:cNvPr id="8" name="Text 6"/>
          <p:cNvSpPr/>
          <p:nvPr/>
        </p:nvSpPr>
        <p:spPr>
          <a:xfrm>
            <a:off x="8083987" y="2559487"/>
            <a:ext cx="4580334" cy="372070"/>
          </a:xfrm>
          <a:prstGeom prst="rect">
            <a:avLst/>
          </a:prstGeom>
          <a:noFill/>
        </p:spPr>
        <p:txBody>
          <a:bodyPr wrap="none" lIns="0" tIns="0" rIns="0" bIns="0" rtlCol="0" anchor="t"/>
          <a:lstStyle/>
          <a:p>
            <a:pPr marL="0" indent="0" algn="l">
              <a:lnSpc>
                <a:spcPts val="2900"/>
              </a:lnSpc>
              <a:buNone/>
            </a:pPr>
            <a:r>
              <a:rPr lang="en-US" sz="2300" dirty="0">
                <a:solidFill>
                  <a:srgbClr val="504C49"/>
                </a:solidFill>
                <a:latin typeface="Platypi Medium" pitchFamily="34" charset="0"/>
                <a:ea typeface="Platypi Medium" pitchFamily="34" charset="-122"/>
                <a:cs typeface="Platypi Medium" pitchFamily="34" charset="-120"/>
              </a:rPr>
              <a:t>High Cost of Existing Solutions</a:t>
            </a:r>
            <a:endParaRPr lang="en-US" sz="2300" dirty="0"/>
          </a:p>
        </p:txBody>
      </p:sp>
      <p:sp>
        <p:nvSpPr>
          <p:cNvPr id="9" name="Text 7"/>
          <p:cNvSpPr/>
          <p:nvPr/>
        </p:nvSpPr>
        <p:spPr>
          <a:xfrm>
            <a:off x="8083987" y="3050619"/>
            <a:ext cx="5752624" cy="127015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Commercial automatic milking machines range from ₹50,000 to several lakhs, putting them beyond reach for small farmers. These systems also require regular maintenance and technical expertise.</a:t>
            </a:r>
            <a:endParaRPr lang="en-US" sz="1550" dirty="0"/>
          </a:p>
        </p:txBody>
      </p:sp>
      <p:sp>
        <p:nvSpPr>
          <p:cNvPr id="10" name="Shape 8"/>
          <p:cNvSpPr/>
          <p:nvPr/>
        </p:nvSpPr>
        <p:spPr>
          <a:xfrm>
            <a:off x="793790" y="4717613"/>
            <a:ext cx="446484" cy="446484"/>
          </a:xfrm>
          <a:prstGeom prst="roundRect">
            <a:avLst>
              <a:gd name="adj" fmla="val 6668"/>
            </a:avLst>
          </a:prstGeom>
          <a:solidFill>
            <a:srgbClr val="F9F7F7"/>
          </a:solidFill>
        </p:spPr>
      </p:sp>
      <p:sp>
        <p:nvSpPr>
          <p:cNvPr id="11" name="Text 9"/>
          <p:cNvSpPr/>
          <p:nvPr/>
        </p:nvSpPr>
        <p:spPr>
          <a:xfrm>
            <a:off x="1438632" y="4754761"/>
            <a:ext cx="4592836" cy="372070"/>
          </a:xfrm>
          <a:prstGeom prst="rect">
            <a:avLst/>
          </a:prstGeom>
          <a:noFill/>
        </p:spPr>
        <p:txBody>
          <a:bodyPr wrap="none" lIns="0" tIns="0" rIns="0" bIns="0" rtlCol="0" anchor="t"/>
          <a:lstStyle/>
          <a:p>
            <a:pPr marL="0" indent="0" algn="l">
              <a:lnSpc>
                <a:spcPts val="2900"/>
              </a:lnSpc>
              <a:buNone/>
            </a:pPr>
            <a:r>
              <a:rPr lang="en-US" sz="2300" dirty="0">
                <a:solidFill>
                  <a:srgbClr val="504C49"/>
                </a:solidFill>
                <a:latin typeface="Platypi Medium" pitchFamily="34" charset="0"/>
                <a:ea typeface="Platypi Medium" pitchFamily="34" charset="-122"/>
                <a:cs typeface="Platypi Medium" pitchFamily="34" charset="-120"/>
              </a:rPr>
              <a:t>Lack of Measurement Precision</a:t>
            </a:r>
            <a:endParaRPr lang="en-US" sz="2300" dirty="0"/>
          </a:p>
        </p:txBody>
      </p:sp>
      <p:sp>
        <p:nvSpPr>
          <p:cNvPr id="12" name="Text 10"/>
          <p:cNvSpPr/>
          <p:nvPr/>
        </p:nvSpPr>
        <p:spPr>
          <a:xfrm>
            <a:off x="1438632" y="5245894"/>
            <a:ext cx="5752505" cy="95261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No affordable method exists to automatically measure collected milk volume or weight, leading to estimation errors and potential disputes in milk collection centers.</a:t>
            </a:r>
            <a:endParaRPr lang="en-US" sz="1550" dirty="0"/>
          </a:p>
        </p:txBody>
      </p:sp>
      <p:sp>
        <p:nvSpPr>
          <p:cNvPr id="13" name="Shape 11"/>
          <p:cNvSpPr/>
          <p:nvPr/>
        </p:nvSpPr>
        <p:spPr>
          <a:xfrm>
            <a:off x="7439144" y="4717613"/>
            <a:ext cx="446484" cy="446484"/>
          </a:xfrm>
          <a:prstGeom prst="roundRect">
            <a:avLst>
              <a:gd name="adj" fmla="val 6668"/>
            </a:avLst>
          </a:prstGeom>
          <a:solidFill>
            <a:srgbClr val="F9F7F7"/>
          </a:solidFill>
        </p:spPr>
      </p:sp>
      <p:sp>
        <p:nvSpPr>
          <p:cNvPr id="14" name="Text 12"/>
          <p:cNvSpPr/>
          <p:nvPr/>
        </p:nvSpPr>
        <p:spPr>
          <a:xfrm>
            <a:off x="8083987" y="4754761"/>
            <a:ext cx="3545443" cy="372070"/>
          </a:xfrm>
          <a:prstGeom prst="rect">
            <a:avLst/>
          </a:prstGeom>
          <a:noFill/>
        </p:spPr>
        <p:txBody>
          <a:bodyPr wrap="none" lIns="0" tIns="0" rIns="0" bIns="0" rtlCol="0" anchor="t"/>
          <a:lstStyle/>
          <a:p>
            <a:pPr marL="0" indent="0" algn="l">
              <a:lnSpc>
                <a:spcPts val="2900"/>
              </a:lnSpc>
              <a:buNone/>
            </a:pPr>
            <a:r>
              <a:rPr lang="en-US" sz="2300" dirty="0">
                <a:solidFill>
                  <a:srgbClr val="504C49"/>
                </a:solidFill>
                <a:latin typeface="Platypi Medium" pitchFamily="34" charset="0"/>
                <a:ea typeface="Platypi Medium" pitchFamily="34" charset="-122"/>
                <a:cs typeface="Platypi Medium" pitchFamily="34" charset="-120"/>
              </a:rPr>
              <a:t>Animal Health Concerns</a:t>
            </a:r>
            <a:endParaRPr lang="en-US" sz="2300" dirty="0"/>
          </a:p>
        </p:txBody>
      </p:sp>
      <p:sp>
        <p:nvSpPr>
          <p:cNvPr id="15" name="Text 13"/>
          <p:cNvSpPr/>
          <p:nvPr/>
        </p:nvSpPr>
        <p:spPr>
          <a:xfrm>
            <a:off x="8083987" y="5245894"/>
            <a:ext cx="5752624" cy="95261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Over-milking can harm animal health, cause stress, and reduce long-term milk production. It also wastes valuable energy and time without any productivity gain.</a:t>
            </a:r>
            <a:endParaRPr lang="en-US" sz="1550" dirty="0"/>
          </a:p>
        </p:txBody>
      </p:sp>
      <p:sp>
        <p:nvSpPr>
          <p:cNvPr id="16" name="Shape 14"/>
          <p:cNvSpPr/>
          <p:nvPr/>
        </p:nvSpPr>
        <p:spPr>
          <a:xfrm>
            <a:off x="793790" y="6421755"/>
            <a:ext cx="13042821" cy="1160740"/>
          </a:xfrm>
          <a:prstGeom prst="roundRect">
            <a:avLst>
              <a:gd name="adj" fmla="val 2565"/>
            </a:avLst>
          </a:prstGeom>
          <a:solidFill>
            <a:srgbClr val="EDD5C4"/>
          </a:solidFill>
        </p:spPr>
      </p:sp>
      <p:pic>
        <p:nvPicPr>
          <p:cNvPr id="17" name="Image 0" descr="preencoded.png"/>
          <p:cNvPicPr>
            <a:picLocks noChangeAspect="1"/>
          </p:cNvPicPr>
          <p:nvPr/>
        </p:nvPicPr>
        <p:blipFill>
          <a:blip r:embed="rId1"/>
          <a:stretch>
            <a:fillRect/>
          </a:stretch>
        </p:blipFill>
        <p:spPr>
          <a:xfrm>
            <a:off x="992148" y="6717030"/>
            <a:ext cx="248007" cy="198358"/>
          </a:xfrm>
          <a:prstGeom prst="rect">
            <a:avLst/>
          </a:prstGeom>
        </p:spPr>
      </p:pic>
      <p:sp>
        <p:nvSpPr>
          <p:cNvPr id="18" name="Text 15"/>
          <p:cNvSpPr/>
          <p:nvPr/>
        </p:nvSpPr>
        <p:spPr>
          <a:xfrm>
            <a:off x="1438513" y="6669643"/>
            <a:ext cx="12199739" cy="635079"/>
          </a:xfrm>
          <a:prstGeom prst="rect">
            <a:avLst/>
          </a:prstGeom>
          <a:noFill/>
        </p:spPr>
        <p:txBody>
          <a:bodyPr wrap="square" lIns="0" tIns="0" rIns="0" bIns="0" rtlCol="0" anchor="t"/>
          <a:lstStyle/>
          <a:p>
            <a:pPr marL="0" indent="0" algn="l">
              <a:lnSpc>
                <a:spcPts val="2500"/>
              </a:lnSpc>
              <a:buNone/>
            </a:pPr>
            <a:r>
              <a:rPr lang="en-US" sz="1550" b="1" dirty="0">
                <a:solidFill>
                  <a:srgbClr val="000000"/>
                </a:solidFill>
                <a:latin typeface="Source Serif 4" panose="02040603050405020204" pitchFamily="34" charset="0"/>
                <a:ea typeface="Source Serif 4" panose="02040603050405020204" pitchFamily="34" charset="-122"/>
                <a:cs typeface="Source Serif 4" panose="02040603050405020204" pitchFamily="34" charset="-120"/>
              </a:rPr>
              <a:t>The Need:</a:t>
            </a:r>
            <a:r>
              <a:rPr lang="en-US" sz="1550" dirty="0">
                <a:solidFill>
                  <a:srgbClr val="000000"/>
                </a:solidFill>
                <a:latin typeface="Source Serif 4" panose="02040603050405020204" pitchFamily="34" charset="0"/>
                <a:ea typeface="Source Serif 4" panose="02040603050405020204" pitchFamily="34" charset="-122"/>
                <a:cs typeface="Source Serif 4" panose="02040603050405020204" pitchFamily="34" charset="-120"/>
              </a:rPr>
              <a:t> A low-cost, automatic milking solution that ensures precise control, automatic measurement, and protection of animal welfare.</a:t>
            </a:r>
            <a:endParaRPr lang="en-US" sz="1550" dirty="0"/>
          </a:p>
        </p:txBody>
      </p:sp>
      <p:sp>
        <p:nvSpPr>
          <p:cNvPr id="19" name="Text Box 18"/>
          <p:cNvSpPr txBox="1"/>
          <p:nvPr/>
        </p:nvSpPr>
        <p:spPr>
          <a:xfrm>
            <a:off x="12893675" y="7802245"/>
            <a:ext cx="1609090" cy="303530"/>
          </a:xfrm>
          <a:prstGeom prst="rect">
            <a:avLst/>
          </a:prstGeom>
          <a:solidFill>
            <a:schemeClr val="bg1"/>
          </a:solidFill>
        </p:spPr>
        <p:txBody>
          <a:bodyPr wrap="square" rtlCol="0">
            <a:noAutofit/>
          </a:bodyPr>
          <a:p>
            <a:endParaRPr lang="en-US"/>
          </a:p>
        </p:txBody>
      </p:sp>
      <p:sp>
        <p:nvSpPr>
          <p:cNvPr id="20" name="Text Box 19"/>
          <p:cNvSpPr txBox="1"/>
          <p:nvPr/>
        </p:nvSpPr>
        <p:spPr>
          <a:xfrm>
            <a:off x="12891135" y="7802245"/>
            <a:ext cx="1627505" cy="313055"/>
          </a:xfrm>
          <a:prstGeom prst="rect">
            <a:avLst/>
          </a:prstGeom>
          <a:solidFill>
            <a:schemeClr val="bg1"/>
          </a:solidFill>
        </p:spPr>
        <p:txBody>
          <a:bodyPr wrap="square" rtlCol="0">
            <a:noAutofit/>
          </a:bodyPr>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026200"/>
            <a:ext cx="4961811" cy="620078"/>
          </a:xfrm>
          <a:prstGeom prst="rect">
            <a:avLst/>
          </a:prstGeom>
          <a:noFill/>
        </p:spPr>
        <p:txBody>
          <a:bodyPr wrap="none" lIns="0" tIns="0" rIns="0" bIns="0" rtlCol="0" anchor="t"/>
          <a:lstStyle/>
          <a:p>
            <a:pPr marL="0" indent="0" algn="l">
              <a:lnSpc>
                <a:spcPts val="4850"/>
              </a:lnSpc>
              <a:buNone/>
            </a:pPr>
            <a:r>
              <a:rPr lang="en-US" sz="3900" dirty="0">
                <a:solidFill>
                  <a:srgbClr val="201B18"/>
                </a:solidFill>
                <a:latin typeface="Platypi Medium" pitchFamily="34" charset="0"/>
                <a:ea typeface="Platypi Medium" pitchFamily="34" charset="-122"/>
                <a:cs typeface="Platypi Medium" pitchFamily="34" charset="-120"/>
              </a:rPr>
              <a:t>Project Objectives</a:t>
            </a:r>
            <a:endParaRPr lang="en-US" sz="3900" dirty="0"/>
          </a:p>
        </p:txBody>
      </p:sp>
      <p:sp>
        <p:nvSpPr>
          <p:cNvPr id="3" name="Text 1"/>
          <p:cNvSpPr/>
          <p:nvPr/>
        </p:nvSpPr>
        <p:spPr>
          <a:xfrm>
            <a:off x="793790" y="2043113"/>
            <a:ext cx="13042821" cy="63507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This project aims to bridge the gap between traditional manual methods and expensive automated systems by developing a practical, affordable solution for small-scale dairy operations.</a:t>
            </a:r>
            <a:endParaRPr lang="en-US" sz="1550" dirty="0"/>
          </a:p>
        </p:txBody>
      </p:sp>
      <p:sp>
        <p:nvSpPr>
          <p:cNvPr id="4" name="Text 2"/>
          <p:cNvSpPr/>
          <p:nvPr/>
        </p:nvSpPr>
        <p:spPr>
          <a:xfrm>
            <a:off x="793790" y="2901434"/>
            <a:ext cx="198358" cy="248007"/>
          </a:xfrm>
          <a:prstGeom prst="rect">
            <a:avLst/>
          </a:prstGeom>
          <a:noFill/>
        </p:spPr>
        <p:txBody>
          <a:bodyPr wrap="none" lIns="0" tIns="0" rIns="0" bIns="0" rtlCol="0" anchor="t"/>
          <a:lstStyle/>
          <a:p>
            <a:pPr marL="0" indent="0" algn="l">
              <a:lnSpc>
                <a:spcPts val="2500"/>
              </a:lnSpc>
              <a:buNone/>
            </a:pPr>
            <a:r>
              <a:rPr lang="en-US" sz="1550" dirty="0">
                <a:solidFill>
                  <a:srgbClr val="504C49"/>
                </a:solidFill>
                <a:latin typeface="Platypi Light" pitchFamily="34" charset="0"/>
                <a:ea typeface="Platypi Light" pitchFamily="34" charset="-122"/>
                <a:cs typeface="Platypi Light" pitchFamily="34" charset="-120"/>
              </a:rPr>
              <a:t>01</a:t>
            </a:r>
            <a:endParaRPr lang="en-US" sz="1550" dirty="0"/>
          </a:p>
        </p:txBody>
      </p:sp>
      <p:sp>
        <p:nvSpPr>
          <p:cNvPr id="5" name="Shape 3"/>
          <p:cNvSpPr/>
          <p:nvPr/>
        </p:nvSpPr>
        <p:spPr>
          <a:xfrm>
            <a:off x="793790" y="3215759"/>
            <a:ext cx="6422231" cy="22860"/>
          </a:xfrm>
          <a:prstGeom prst="rect">
            <a:avLst/>
          </a:prstGeom>
          <a:solidFill>
            <a:srgbClr val="3E2513"/>
          </a:solidFill>
        </p:spPr>
      </p:sp>
      <p:sp>
        <p:nvSpPr>
          <p:cNvPr id="6" name="Text 4"/>
          <p:cNvSpPr/>
          <p:nvPr/>
        </p:nvSpPr>
        <p:spPr>
          <a:xfrm>
            <a:off x="793790" y="3360658"/>
            <a:ext cx="6047184" cy="372070"/>
          </a:xfrm>
          <a:prstGeom prst="rect">
            <a:avLst/>
          </a:prstGeom>
          <a:noFill/>
        </p:spPr>
        <p:txBody>
          <a:bodyPr wrap="none" lIns="0" tIns="0" rIns="0" bIns="0" rtlCol="0" anchor="t"/>
          <a:lstStyle/>
          <a:p>
            <a:pPr marL="0" indent="0" algn="l">
              <a:lnSpc>
                <a:spcPts val="2900"/>
              </a:lnSpc>
              <a:buNone/>
            </a:pPr>
            <a:r>
              <a:rPr lang="en-US" sz="2300" dirty="0">
                <a:solidFill>
                  <a:srgbClr val="504C49"/>
                </a:solidFill>
                <a:latin typeface="Platypi Medium" pitchFamily="34" charset="0"/>
                <a:ea typeface="Platypi Medium" pitchFamily="34" charset="-122"/>
                <a:cs typeface="Platypi Medium" pitchFamily="34" charset="-120"/>
              </a:rPr>
              <a:t>Develop Automatic Weight-Based System</a:t>
            </a:r>
            <a:endParaRPr lang="en-US" sz="2300" dirty="0"/>
          </a:p>
        </p:txBody>
      </p:sp>
      <p:sp>
        <p:nvSpPr>
          <p:cNvPr id="7" name="Text 5"/>
          <p:cNvSpPr/>
          <p:nvPr/>
        </p:nvSpPr>
        <p:spPr>
          <a:xfrm>
            <a:off x="793790" y="3851791"/>
            <a:ext cx="6422231" cy="95261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Create an automatic milking machine that uses a load cell sensor to continuously monitor milk collection weight in real-time, eliminating the need for manual intervention.</a:t>
            </a:r>
            <a:endParaRPr lang="en-US" sz="1550" dirty="0"/>
          </a:p>
        </p:txBody>
      </p:sp>
      <p:sp>
        <p:nvSpPr>
          <p:cNvPr id="8" name="Text 6"/>
          <p:cNvSpPr/>
          <p:nvPr/>
        </p:nvSpPr>
        <p:spPr>
          <a:xfrm>
            <a:off x="7414379" y="2901434"/>
            <a:ext cx="198358" cy="248007"/>
          </a:xfrm>
          <a:prstGeom prst="rect">
            <a:avLst/>
          </a:prstGeom>
          <a:noFill/>
        </p:spPr>
        <p:txBody>
          <a:bodyPr wrap="none" lIns="0" tIns="0" rIns="0" bIns="0" rtlCol="0" anchor="t"/>
          <a:lstStyle/>
          <a:p>
            <a:pPr marL="0" indent="0" algn="l">
              <a:lnSpc>
                <a:spcPts val="2500"/>
              </a:lnSpc>
              <a:buNone/>
            </a:pPr>
            <a:r>
              <a:rPr lang="en-US" sz="1550" dirty="0">
                <a:solidFill>
                  <a:srgbClr val="504C49"/>
                </a:solidFill>
                <a:latin typeface="Platypi Light" pitchFamily="34" charset="0"/>
                <a:ea typeface="Platypi Light" pitchFamily="34" charset="-122"/>
                <a:cs typeface="Platypi Light" pitchFamily="34" charset="-120"/>
              </a:rPr>
              <a:t>02</a:t>
            </a:r>
            <a:endParaRPr lang="en-US" sz="1550" dirty="0"/>
          </a:p>
        </p:txBody>
      </p:sp>
      <p:sp>
        <p:nvSpPr>
          <p:cNvPr id="9" name="Shape 7"/>
          <p:cNvSpPr/>
          <p:nvPr/>
        </p:nvSpPr>
        <p:spPr>
          <a:xfrm>
            <a:off x="7414379" y="3215759"/>
            <a:ext cx="6422231" cy="22860"/>
          </a:xfrm>
          <a:prstGeom prst="rect">
            <a:avLst/>
          </a:prstGeom>
          <a:solidFill>
            <a:srgbClr val="3E2513"/>
          </a:solidFill>
        </p:spPr>
      </p:sp>
      <p:sp>
        <p:nvSpPr>
          <p:cNvPr id="10" name="Text 8"/>
          <p:cNvSpPr/>
          <p:nvPr/>
        </p:nvSpPr>
        <p:spPr>
          <a:xfrm>
            <a:off x="7414379" y="3360658"/>
            <a:ext cx="5324713" cy="372070"/>
          </a:xfrm>
          <a:prstGeom prst="rect">
            <a:avLst/>
          </a:prstGeom>
          <a:noFill/>
        </p:spPr>
        <p:txBody>
          <a:bodyPr wrap="none" lIns="0" tIns="0" rIns="0" bIns="0" rtlCol="0" anchor="t"/>
          <a:lstStyle/>
          <a:p>
            <a:pPr marL="0" indent="0" algn="l">
              <a:lnSpc>
                <a:spcPts val="2900"/>
              </a:lnSpc>
              <a:buNone/>
            </a:pPr>
            <a:r>
              <a:rPr lang="en-US" sz="2300" dirty="0">
                <a:solidFill>
                  <a:srgbClr val="504C49"/>
                </a:solidFill>
                <a:latin typeface="Platypi Medium" pitchFamily="34" charset="0"/>
                <a:ea typeface="Platypi Medium" pitchFamily="34" charset="-122"/>
                <a:cs typeface="Platypi Medium" pitchFamily="34" charset="-120"/>
              </a:rPr>
              <a:t>Implement Smart Auto-Stop Feature</a:t>
            </a:r>
            <a:endParaRPr lang="en-US" sz="2300" dirty="0"/>
          </a:p>
        </p:txBody>
      </p:sp>
      <p:sp>
        <p:nvSpPr>
          <p:cNvPr id="11" name="Text 9"/>
          <p:cNvSpPr/>
          <p:nvPr/>
        </p:nvSpPr>
        <p:spPr>
          <a:xfrm>
            <a:off x="7414379" y="3851791"/>
            <a:ext cx="6422231" cy="95261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Program the system to automatically stop the milking motor when milk flow ceases, detected by stable weight readings over a predetermined time period.</a:t>
            </a:r>
            <a:endParaRPr lang="en-US" sz="1550" dirty="0"/>
          </a:p>
        </p:txBody>
      </p:sp>
      <p:sp>
        <p:nvSpPr>
          <p:cNvPr id="12" name="Text 10"/>
          <p:cNvSpPr/>
          <p:nvPr/>
        </p:nvSpPr>
        <p:spPr>
          <a:xfrm>
            <a:off x="793790" y="5151596"/>
            <a:ext cx="198358" cy="248007"/>
          </a:xfrm>
          <a:prstGeom prst="rect">
            <a:avLst/>
          </a:prstGeom>
          <a:noFill/>
        </p:spPr>
        <p:txBody>
          <a:bodyPr wrap="none" lIns="0" tIns="0" rIns="0" bIns="0" rtlCol="0" anchor="t"/>
          <a:lstStyle/>
          <a:p>
            <a:pPr marL="0" indent="0" algn="l">
              <a:lnSpc>
                <a:spcPts val="2500"/>
              </a:lnSpc>
              <a:buNone/>
            </a:pPr>
            <a:r>
              <a:rPr lang="en-US" sz="1550" dirty="0">
                <a:solidFill>
                  <a:srgbClr val="504C49"/>
                </a:solidFill>
                <a:latin typeface="Platypi Light" pitchFamily="34" charset="0"/>
                <a:ea typeface="Platypi Light" pitchFamily="34" charset="-122"/>
                <a:cs typeface="Platypi Light" pitchFamily="34" charset="-120"/>
              </a:rPr>
              <a:t>03</a:t>
            </a:r>
            <a:endParaRPr lang="en-US" sz="1550" dirty="0"/>
          </a:p>
        </p:txBody>
      </p:sp>
      <p:sp>
        <p:nvSpPr>
          <p:cNvPr id="13" name="Shape 11"/>
          <p:cNvSpPr/>
          <p:nvPr/>
        </p:nvSpPr>
        <p:spPr>
          <a:xfrm>
            <a:off x="793790" y="5465921"/>
            <a:ext cx="6422231" cy="22860"/>
          </a:xfrm>
          <a:prstGeom prst="rect">
            <a:avLst/>
          </a:prstGeom>
          <a:solidFill>
            <a:srgbClr val="3E2513"/>
          </a:solidFill>
        </p:spPr>
      </p:sp>
      <p:sp>
        <p:nvSpPr>
          <p:cNvPr id="14" name="Text 12"/>
          <p:cNvSpPr/>
          <p:nvPr/>
        </p:nvSpPr>
        <p:spPr>
          <a:xfrm>
            <a:off x="793790" y="5610820"/>
            <a:ext cx="3799523" cy="372070"/>
          </a:xfrm>
          <a:prstGeom prst="rect">
            <a:avLst/>
          </a:prstGeom>
          <a:noFill/>
        </p:spPr>
        <p:txBody>
          <a:bodyPr wrap="none" lIns="0" tIns="0" rIns="0" bIns="0" rtlCol="0" anchor="t"/>
          <a:lstStyle/>
          <a:p>
            <a:pPr marL="0" indent="0" algn="l">
              <a:lnSpc>
                <a:spcPts val="2900"/>
              </a:lnSpc>
              <a:buNone/>
            </a:pPr>
            <a:r>
              <a:rPr lang="en-US" sz="2300" dirty="0">
                <a:solidFill>
                  <a:srgbClr val="504C49"/>
                </a:solidFill>
                <a:latin typeface="Platypi Medium" pitchFamily="34" charset="0"/>
                <a:ea typeface="Platypi Medium" pitchFamily="34" charset="-122"/>
                <a:cs typeface="Platypi Medium" pitchFamily="34" charset="-120"/>
              </a:rPr>
              <a:t>Ensure Cost-Effectiveness</a:t>
            </a:r>
            <a:endParaRPr lang="en-US" sz="2300" dirty="0"/>
          </a:p>
        </p:txBody>
      </p:sp>
      <p:sp>
        <p:nvSpPr>
          <p:cNvPr id="15" name="Text 13"/>
          <p:cNvSpPr/>
          <p:nvPr/>
        </p:nvSpPr>
        <p:spPr>
          <a:xfrm>
            <a:off x="793790" y="6101953"/>
            <a:ext cx="6422231" cy="95261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Build a system that is affordable for small dairy farms, using readily available components and requiring minimal maintenance expertise.</a:t>
            </a:r>
            <a:endParaRPr lang="en-US" sz="1550" dirty="0"/>
          </a:p>
        </p:txBody>
      </p:sp>
      <p:sp>
        <p:nvSpPr>
          <p:cNvPr id="16" name="Text 14"/>
          <p:cNvSpPr/>
          <p:nvPr/>
        </p:nvSpPr>
        <p:spPr>
          <a:xfrm>
            <a:off x="7414379" y="5151596"/>
            <a:ext cx="198358" cy="248007"/>
          </a:xfrm>
          <a:prstGeom prst="rect">
            <a:avLst/>
          </a:prstGeom>
          <a:noFill/>
        </p:spPr>
        <p:txBody>
          <a:bodyPr wrap="none" lIns="0" tIns="0" rIns="0" bIns="0" rtlCol="0" anchor="t"/>
          <a:lstStyle/>
          <a:p>
            <a:pPr marL="0" indent="0" algn="l">
              <a:lnSpc>
                <a:spcPts val="2500"/>
              </a:lnSpc>
              <a:buNone/>
            </a:pPr>
            <a:r>
              <a:rPr lang="en-US" sz="1550" dirty="0">
                <a:solidFill>
                  <a:srgbClr val="504C49"/>
                </a:solidFill>
                <a:latin typeface="Platypi Light" pitchFamily="34" charset="0"/>
                <a:ea typeface="Platypi Light" pitchFamily="34" charset="-122"/>
                <a:cs typeface="Platypi Light" pitchFamily="34" charset="-120"/>
              </a:rPr>
              <a:t>04</a:t>
            </a:r>
            <a:endParaRPr lang="en-US" sz="1550" dirty="0"/>
          </a:p>
        </p:txBody>
      </p:sp>
      <p:sp>
        <p:nvSpPr>
          <p:cNvPr id="17" name="Shape 15"/>
          <p:cNvSpPr/>
          <p:nvPr/>
        </p:nvSpPr>
        <p:spPr>
          <a:xfrm>
            <a:off x="7414379" y="5465921"/>
            <a:ext cx="6422231" cy="22860"/>
          </a:xfrm>
          <a:prstGeom prst="rect">
            <a:avLst/>
          </a:prstGeom>
          <a:solidFill>
            <a:srgbClr val="3E2513"/>
          </a:solidFill>
        </p:spPr>
      </p:sp>
      <p:sp>
        <p:nvSpPr>
          <p:cNvPr id="18" name="Text 16"/>
          <p:cNvSpPr/>
          <p:nvPr/>
        </p:nvSpPr>
        <p:spPr>
          <a:xfrm>
            <a:off x="7414379" y="5610820"/>
            <a:ext cx="5335786" cy="372070"/>
          </a:xfrm>
          <a:prstGeom prst="rect">
            <a:avLst/>
          </a:prstGeom>
          <a:noFill/>
        </p:spPr>
        <p:txBody>
          <a:bodyPr wrap="none" lIns="0" tIns="0" rIns="0" bIns="0" rtlCol="0" anchor="t"/>
          <a:lstStyle/>
          <a:p>
            <a:pPr marL="0" indent="0" algn="l">
              <a:lnSpc>
                <a:spcPts val="2900"/>
              </a:lnSpc>
              <a:buNone/>
            </a:pPr>
            <a:r>
              <a:rPr lang="en-US" sz="2300" dirty="0">
                <a:solidFill>
                  <a:srgbClr val="504C49"/>
                </a:solidFill>
                <a:latin typeface="Platypi Medium" pitchFamily="34" charset="0"/>
                <a:ea typeface="Platypi Medium" pitchFamily="34" charset="-122"/>
                <a:cs typeface="Platypi Medium" pitchFamily="34" charset="-120"/>
              </a:rPr>
              <a:t>Demonstrate Simplified Automation</a:t>
            </a:r>
            <a:endParaRPr lang="en-US" sz="2300" dirty="0"/>
          </a:p>
        </p:txBody>
      </p:sp>
      <p:sp>
        <p:nvSpPr>
          <p:cNvPr id="19" name="Text 17"/>
          <p:cNvSpPr/>
          <p:nvPr/>
        </p:nvSpPr>
        <p:spPr>
          <a:xfrm>
            <a:off x="7414379" y="6101953"/>
            <a:ext cx="6422231" cy="952619"/>
          </a:xfrm>
          <a:prstGeom prst="rect">
            <a:avLst/>
          </a:prstGeom>
          <a:noFill/>
        </p:spPr>
        <p:txBody>
          <a:bodyPr wrap="square" lIns="0" tIns="0" rIns="0" bIns="0" rtlCol="0" anchor="t"/>
          <a:lstStyle/>
          <a:p>
            <a:pPr marL="0" indent="0" algn="l">
              <a:lnSpc>
                <a:spcPts val="2500"/>
              </a:lnSpc>
              <a:buNone/>
            </a:pPr>
            <a:r>
              <a:rPr lang="en-US" sz="15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Prove that dairy technology automation can be achieved using basic microcontrollers and sensors, without complex vacuum or pulsation mechanisms.</a:t>
            </a:r>
            <a:endParaRPr lang="en-US" sz="1550" dirty="0"/>
          </a:p>
        </p:txBody>
      </p:sp>
      <p:sp>
        <p:nvSpPr>
          <p:cNvPr id="20" name="Text Box 19"/>
          <p:cNvSpPr txBox="1"/>
          <p:nvPr/>
        </p:nvSpPr>
        <p:spPr>
          <a:xfrm>
            <a:off x="12891135" y="7802245"/>
            <a:ext cx="1627505" cy="313055"/>
          </a:xfrm>
          <a:prstGeom prst="rect">
            <a:avLst/>
          </a:prstGeom>
          <a:solidFill>
            <a:schemeClr val="bg1"/>
          </a:solidFill>
        </p:spPr>
        <p:txBody>
          <a:bodyPr wrap="square" rtlCol="0">
            <a:noAutofit/>
          </a:bodyPr>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96835" y="272891"/>
            <a:ext cx="3322082" cy="310158"/>
          </a:xfrm>
          <a:prstGeom prst="rect">
            <a:avLst/>
          </a:prstGeom>
          <a:noFill/>
        </p:spPr>
        <p:txBody>
          <a:bodyPr wrap="none" lIns="0" tIns="0" rIns="0" bIns="0" rtlCol="0" anchor="t"/>
          <a:lstStyle/>
          <a:p>
            <a:pPr marL="0" indent="0" algn="l">
              <a:lnSpc>
                <a:spcPts val="2400"/>
              </a:lnSpc>
              <a:buNone/>
            </a:pPr>
            <a:r>
              <a:rPr lang="en-US" sz="1950" dirty="0">
                <a:solidFill>
                  <a:srgbClr val="201B18"/>
                </a:solidFill>
                <a:latin typeface="Platypi Medium" pitchFamily="34" charset="0"/>
                <a:ea typeface="Platypi Medium" pitchFamily="34" charset="-122"/>
                <a:cs typeface="Platypi Medium" pitchFamily="34" charset="-120"/>
              </a:rPr>
              <a:t>Proposed System Overview</a:t>
            </a:r>
            <a:endParaRPr lang="en-US" sz="1950" dirty="0"/>
          </a:p>
        </p:txBody>
      </p:sp>
      <p:sp>
        <p:nvSpPr>
          <p:cNvPr id="3" name="Text 1"/>
          <p:cNvSpPr/>
          <p:nvPr/>
        </p:nvSpPr>
        <p:spPr>
          <a:xfrm>
            <a:off x="396835" y="831056"/>
            <a:ext cx="1492448" cy="185976"/>
          </a:xfrm>
          <a:prstGeom prst="rect">
            <a:avLst/>
          </a:prstGeom>
          <a:noFill/>
        </p:spPr>
        <p:txBody>
          <a:bodyPr wrap="none" lIns="0" tIns="0" rIns="0" bIns="0" rtlCol="0" anchor="t"/>
          <a:lstStyle/>
          <a:p>
            <a:pPr marL="0" indent="0" algn="l">
              <a:lnSpc>
                <a:spcPts val="1450"/>
              </a:lnSpc>
              <a:buNone/>
            </a:pPr>
            <a:r>
              <a:rPr lang="en-US" sz="1150" dirty="0">
                <a:solidFill>
                  <a:srgbClr val="201B18"/>
                </a:solidFill>
                <a:latin typeface="Platypi Medium" pitchFamily="34" charset="0"/>
                <a:ea typeface="Platypi Medium" pitchFamily="34" charset="-122"/>
                <a:cs typeface="Platypi Medium" pitchFamily="34" charset="-120"/>
              </a:rPr>
              <a:t>System Architecture</a:t>
            </a:r>
            <a:endParaRPr lang="en-US" sz="1150" dirty="0"/>
          </a:p>
        </p:txBody>
      </p:sp>
      <p:sp>
        <p:nvSpPr>
          <p:cNvPr id="4" name="Text 2"/>
          <p:cNvSpPr/>
          <p:nvPr/>
        </p:nvSpPr>
        <p:spPr>
          <a:xfrm>
            <a:off x="396835" y="1116211"/>
            <a:ext cx="6093381" cy="317183"/>
          </a:xfrm>
          <a:prstGeom prst="rect">
            <a:avLst/>
          </a:prstGeom>
          <a:noFill/>
        </p:spPr>
        <p:txBody>
          <a:bodyPr wrap="square" lIns="0" tIns="0" rIns="0" bIns="0" rtlCol="0" anchor="t"/>
          <a:lstStyle/>
          <a:p>
            <a:pPr marL="0" indent="0" algn="l">
              <a:lnSpc>
                <a:spcPts val="125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Our innovative design eliminates the need for expensive vacuum-based milking mechanisms by focusing on </a:t>
            </a:r>
            <a:r>
              <a:rPr lang="en-US" sz="1200" b="1" dirty="0">
                <a:solidFill>
                  <a:srgbClr val="3E2513"/>
                </a:solidFill>
                <a:latin typeface="Source Serif 4" panose="02040603050405020204" pitchFamily="34" charset="0"/>
                <a:ea typeface="Source Serif 4" panose="02040603050405020204" pitchFamily="34" charset="-122"/>
                <a:cs typeface="Source Serif 4" panose="02040603050405020204" pitchFamily="34" charset="-120"/>
              </a:rPr>
              <a:t>weight-based detection</a:t>
            </a: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This fundamental shift in approach dramatically reduces both cost and complexity.</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5" name="Text 3"/>
          <p:cNvSpPr/>
          <p:nvPr/>
        </p:nvSpPr>
        <p:spPr>
          <a:xfrm>
            <a:off x="396835" y="1779230"/>
            <a:ext cx="6093381" cy="317183"/>
          </a:xfrm>
          <a:prstGeom prst="rect">
            <a:avLst/>
          </a:prstGeom>
          <a:noFill/>
        </p:spPr>
        <p:txBody>
          <a:bodyPr wrap="square" lIns="0" tIns="0" rIns="0" bIns="0" rtlCol="0" anchor="t"/>
          <a:lstStyle/>
          <a:p>
            <a:pPr marL="0" indent="0" algn="l">
              <a:lnSpc>
                <a:spcPts val="1250"/>
              </a:lnSpc>
              <a:buNone/>
            </a:pPr>
            <a:r>
              <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The system continuously monitors milk weight during collection. When the weight stabilizes—indicating milk flow has stopped—the Arduino automatically deactivates the motor through a relay module.</a:t>
            </a:r>
            <a:endParaRPr lang="en-US" sz="12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6" name="Shape 4"/>
          <p:cNvSpPr/>
          <p:nvPr/>
        </p:nvSpPr>
        <p:spPr>
          <a:xfrm>
            <a:off x="396835" y="2443559"/>
            <a:ext cx="6093381" cy="421362"/>
          </a:xfrm>
          <a:prstGeom prst="roundRect">
            <a:avLst>
              <a:gd name="adj" fmla="val 3533"/>
            </a:avLst>
          </a:prstGeom>
          <a:solidFill>
            <a:srgbClr val="EDD5C4"/>
          </a:solidFill>
        </p:spPr>
      </p:sp>
      <p:pic>
        <p:nvPicPr>
          <p:cNvPr id="7" name="Image 0" descr="preencoded.png"/>
          <p:cNvPicPr>
            <a:picLocks noChangeAspect="1"/>
          </p:cNvPicPr>
          <p:nvPr/>
        </p:nvPicPr>
        <p:blipFill>
          <a:blip r:embed="rId1"/>
          <a:stretch>
            <a:fillRect/>
          </a:stretch>
        </p:blipFill>
        <p:spPr>
          <a:xfrm>
            <a:off x="496014" y="2567067"/>
            <a:ext cx="123944" cy="99179"/>
          </a:xfrm>
          <a:prstGeom prst="rect">
            <a:avLst/>
          </a:prstGeom>
        </p:spPr>
      </p:pic>
      <p:sp>
        <p:nvSpPr>
          <p:cNvPr id="8" name="Text 5"/>
          <p:cNvSpPr/>
          <p:nvPr/>
        </p:nvSpPr>
        <p:spPr>
          <a:xfrm>
            <a:off x="719137" y="2567503"/>
            <a:ext cx="5671899" cy="158591"/>
          </a:xfrm>
          <a:prstGeom prst="rect">
            <a:avLst/>
          </a:prstGeom>
          <a:noFill/>
        </p:spPr>
        <p:txBody>
          <a:bodyPr wrap="none" lIns="0" tIns="0" rIns="0" bIns="0" rtlCol="0" anchor="t"/>
          <a:lstStyle/>
          <a:p>
            <a:pPr marL="0" indent="0" algn="l">
              <a:lnSpc>
                <a:spcPts val="1250"/>
              </a:lnSpc>
              <a:buNone/>
            </a:pPr>
            <a:r>
              <a:rPr lang="en-US" sz="750" b="1" dirty="0">
                <a:solidFill>
                  <a:srgbClr val="000000"/>
                </a:solidFill>
                <a:latin typeface="Source Serif 4" panose="02040603050405020204" pitchFamily="34" charset="0"/>
                <a:ea typeface="Source Serif 4" panose="02040603050405020204" pitchFamily="34" charset="-122"/>
                <a:cs typeface="Source Serif 4" panose="02040603050405020204" pitchFamily="34" charset="-120"/>
              </a:rPr>
              <a:t>Key Innovation:</a:t>
            </a:r>
            <a:r>
              <a:rPr lang="en-US" sz="750" dirty="0">
                <a:solidFill>
                  <a:srgbClr val="000000"/>
                </a:solidFill>
                <a:latin typeface="Source Serif 4" panose="02040603050405020204" pitchFamily="34" charset="0"/>
                <a:ea typeface="Source Serif 4" panose="02040603050405020204" pitchFamily="34" charset="-122"/>
                <a:cs typeface="Source Serif 4" panose="02040603050405020204" pitchFamily="34" charset="-120"/>
              </a:rPr>
              <a:t> Weight-based detection eliminates vacuum/pulsator mechanisms, reducing system cost by over 80%.</a:t>
            </a:r>
            <a:endParaRPr lang="en-US" sz="750" dirty="0">
              <a:solidFill>
                <a:srgbClr val="000000"/>
              </a:solidFill>
              <a:latin typeface="Source Serif 4" panose="02040603050405020204" pitchFamily="34" charset="0"/>
              <a:ea typeface="Source Serif 4" panose="02040603050405020204" pitchFamily="34" charset="-122"/>
              <a:cs typeface="Source Serif 4" panose="02040603050405020204" pitchFamily="34" charset="-120"/>
            </a:endParaRPr>
          </a:p>
        </p:txBody>
      </p:sp>
      <p:pic>
        <p:nvPicPr>
          <p:cNvPr id="10" name="Image 2" descr="preencoded.png"/>
          <p:cNvPicPr>
            <a:picLocks noChangeAspect="1"/>
          </p:cNvPicPr>
          <p:nvPr>
            <p:custDataLst>
              <p:tags r:id="rId2"/>
            </p:custDataLst>
          </p:nvPr>
        </p:nvPicPr>
        <p:blipFill>
          <a:blip r:embed="rId3"/>
          <a:stretch>
            <a:fillRect/>
          </a:stretch>
        </p:blipFill>
        <p:spPr>
          <a:xfrm>
            <a:off x="503515" y="3363238"/>
            <a:ext cx="496133" cy="595313"/>
          </a:xfrm>
          <a:prstGeom prst="rect">
            <a:avLst/>
          </a:prstGeom>
        </p:spPr>
      </p:pic>
      <p:sp>
        <p:nvSpPr>
          <p:cNvPr id="11" name="Text 6"/>
          <p:cNvSpPr/>
          <p:nvPr>
            <p:custDataLst>
              <p:tags r:id="rId4"/>
            </p:custDataLst>
          </p:nvPr>
        </p:nvSpPr>
        <p:spPr>
          <a:xfrm>
            <a:off x="1216303" y="3631962"/>
            <a:ext cx="1240393" cy="155019"/>
          </a:xfrm>
          <a:prstGeom prst="rect">
            <a:avLst/>
          </a:prstGeom>
          <a:noFill/>
        </p:spPr>
        <p:txBody>
          <a:bodyPr wrap="none" lIns="0" tIns="0" rIns="0" bIns="0" rtlCol="0" anchor="t"/>
          <a:lstStyle/>
          <a:p>
            <a:pPr marL="0" indent="0" algn="l">
              <a:lnSpc>
                <a:spcPts val="1200"/>
              </a:lnSpc>
              <a:buNone/>
            </a:pPr>
            <a:r>
              <a:rPr lang="en-US" sz="1200" dirty="0">
                <a:solidFill>
                  <a:srgbClr val="504C49"/>
                </a:solidFill>
                <a:latin typeface="Platypi Medium" pitchFamily="34" charset="0"/>
                <a:ea typeface="Platypi Medium" pitchFamily="34" charset="-122"/>
                <a:cs typeface="Platypi Medium" pitchFamily="34" charset="-120"/>
              </a:rPr>
              <a:t>Load Cell Sensor</a:t>
            </a:r>
            <a:endParaRPr lang="en-US" sz="1200" dirty="0">
              <a:solidFill>
                <a:srgbClr val="504C49"/>
              </a:solidFill>
              <a:latin typeface="Platypi Medium" pitchFamily="34" charset="0"/>
              <a:ea typeface="Platypi Medium" pitchFamily="34" charset="-122"/>
              <a:cs typeface="Platypi Medium" pitchFamily="34" charset="-120"/>
            </a:endParaRPr>
          </a:p>
        </p:txBody>
      </p:sp>
      <p:sp>
        <p:nvSpPr>
          <p:cNvPr id="12" name="Text 7"/>
          <p:cNvSpPr/>
          <p:nvPr>
            <p:custDataLst>
              <p:tags r:id="rId5"/>
            </p:custDataLst>
          </p:nvPr>
        </p:nvSpPr>
        <p:spPr>
          <a:xfrm>
            <a:off x="1216303" y="3834447"/>
            <a:ext cx="13241417" cy="158591"/>
          </a:xfrm>
          <a:prstGeom prst="rect">
            <a:avLst/>
          </a:prstGeom>
          <a:noFill/>
        </p:spPr>
        <p:txBody>
          <a:bodyPr wrap="none" lIns="0" tIns="0" rIns="0" bIns="0" rtlCol="0" anchor="t"/>
          <a:lstStyle/>
          <a:p>
            <a:pPr marL="0" indent="0" algn="l">
              <a:lnSpc>
                <a:spcPts val="1250"/>
              </a:lnSpc>
              <a:buNone/>
            </a:pPr>
            <a:r>
              <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Mounted below milk collection tank to measure real-time weight with high precision</a:t>
            </a:r>
            <a:endPar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pic>
        <p:nvPicPr>
          <p:cNvPr id="13" name="Image 3" descr="preencoded.png"/>
          <p:cNvPicPr>
            <a:picLocks noChangeAspect="1"/>
          </p:cNvPicPr>
          <p:nvPr>
            <p:custDataLst>
              <p:tags r:id="rId6"/>
            </p:custDataLst>
          </p:nvPr>
        </p:nvPicPr>
        <p:blipFill>
          <a:blip r:embed="rId7"/>
          <a:stretch>
            <a:fillRect/>
          </a:stretch>
        </p:blipFill>
        <p:spPr>
          <a:xfrm>
            <a:off x="503515" y="4102695"/>
            <a:ext cx="496133" cy="595313"/>
          </a:xfrm>
          <a:prstGeom prst="rect">
            <a:avLst/>
          </a:prstGeom>
        </p:spPr>
      </p:pic>
      <p:sp>
        <p:nvSpPr>
          <p:cNvPr id="14" name="Text 8"/>
          <p:cNvSpPr/>
          <p:nvPr>
            <p:custDataLst>
              <p:tags r:id="rId8"/>
            </p:custDataLst>
          </p:nvPr>
        </p:nvSpPr>
        <p:spPr>
          <a:xfrm>
            <a:off x="1216303" y="4330144"/>
            <a:ext cx="1240393" cy="155019"/>
          </a:xfrm>
          <a:prstGeom prst="rect">
            <a:avLst/>
          </a:prstGeom>
          <a:noFill/>
        </p:spPr>
        <p:txBody>
          <a:bodyPr wrap="none" lIns="0" tIns="0" rIns="0" bIns="0" rtlCol="0" anchor="t"/>
          <a:lstStyle/>
          <a:p>
            <a:pPr marL="0" indent="0" algn="l">
              <a:lnSpc>
                <a:spcPts val="1200"/>
              </a:lnSpc>
              <a:buNone/>
            </a:pPr>
            <a:r>
              <a:rPr lang="en-US" sz="1200" dirty="0">
                <a:solidFill>
                  <a:srgbClr val="504C49"/>
                </a:solidFill>
                <a:latin typeface="Platypi Medium" pitchFamily="34" charset="0"/>
                <a:ea typeface="Platypi Medium" pitchFamily="34" charset="-122"/>
                <a:cs typeface="Platypi Medium" pitchFamily="34" charset="-120"/>
              </a:rPr>
              <a:t>HX711 Amplifier</a:t>
            </a:r>
            <a:endParaRPr lang="en-US" sz="1200" dirty="0">
              <a:solidFill>
                <a:srgbClr val="504C49"/>
              </a:solidFill>
              <a:latin typeface="Platypi Medium" pitchFamily="34" charset="0"/>
              <a:ea typeface="Platypi Medium" pitchFamily="34" charset="-122"/>
              <a:cs typeface="Platypi Medium" pitchFamily="34" charset="-120"/>
            </a:endParaRPr>
          </a:p>
        </p:txBody>
      </p:sp>
      <p:sp>
        <p:nvSpPr>
          <p:cNvPr id="15" name="Text 9"/>
          <p:cNvSpPr/>
          <p:nvPr>
            <p:custDataLst>
              <p:tags r:id="rId9"/>
            </p:custDataLst>
          </p:nvPr>
        </p:nvSpPr>
        <p:spPr>
          <a:xfrm>
            <a:off x="1216303" y="4511040"/>
            <a:ext cx="13241417" cy="158591"/>
          </a:xfrm>
          <a:prstGeom prst="rect">
            <a:avLst/>
          </a:prstGeom>
          <a:noFill/>
        </p:spPr>
        <p:txBody>
          <a:bodyPr wrap="none" lIns="0" tIns="0" rIns="0" bIns="0" rtlCol="0" anchor="t"/>
          <a:lstStyle/>
          <a:p>
            <a:pPr marL="0" indent="0" algn="l">
              <a:lnSpc>
                <a:spcPts val="1250"/>
              </a:lnSpc>
              <a:buNone/>
            </a:pPr>
            <a:r>
              <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Converts small analog signals from load cell into readable digital data for processing</a:t>
            </a:r>
            <a:endPar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pic>
        <p:nvPicPr>
          <p:cNvPr id="16" name="Image 4" descr="preencoded.png"/>
          <p:cNvPicPr>
            <a:picLocks noChangeAspect="1"/>
          </p:cNvPicPr>
          <p:nvPr>
            <p:custDataLst>
              <p:tags r:id="rId10"/>
            </p:custDataLst>
          </p:nvPr>
        </p:nvPicPr>
        <p:blipFill>
          <a:blip r:embed="rId11"/>
          <a:stretch>
            <a:fillRect/>
          </a:stretch>
        </p:blipFill>
        <p:spPr>
          <a:xfrm>
            <a:off x="495895" y="4874538"/>
            <a:ext cx="496133" cy="595313"/>
          </a:xfrm>
          <a:prstGeom prst="rect">
            <a:avLst/>
          </a:prstGeom>
        </p:spPr>
      </p:pic>
      <p:sp>
        <p:nvSpPr>
          <p:cNvPr id="17" name="Text 10"/>
          <p:cNvSpPr/>
          <p:nvPr>
            <p:custDataLst>
              <p:tags r:id="rId12"/>
            </p:custDataLst>
          </p:nvPr>
        </p:nvSpPr>
        <p:spPr>
          <a:xfrm>
            <a:off x="1216938" y="5100082"/>
            <a:ext cx="1240393" cy="155019"/>
          </a:xfrm>
          <a:prstGeom prst="rect">
            <a:avLst/>
          </a:prstGeom>
          <a:noFill/>
        </p:spPr>
        <p:txBody>
          <a:bodyPr wrap="none" lIns="0" tIns="0" rIns="0" bIns="0" rtlCol="0" anchor="t"/>
          <a:lstStyle/>
          <a:p>
            <a:pPr marL="0" indent="0" algn="l">
              <a:lnSpc>
                <a:spcPts val="1200"/>
              </a:lnSpc>
              <a:buNone/>
            </a:pPr>
            <a:r>
              <a:rPr lang="en-US" sz="1200" dirty="0">
                <a:solidFill>
                  <a:srgbClr val="504C49"/>
                </a:solidFill>
                <a:latin typeface="Platypi Medium" pitchFamily="34" charset="0"/>
                <a:ea typeface="Platypi Medium" pitchFamily="34" charset="-122"/>
                <a:cs typeface="Platypi Medium" pitchFamily="34" charset="-120"/>
              </a:rPr>
              <a:t>Arduino Uno</a:t>
            </a:r>
            <a:endParaRPr lang="en-US" sz="1200" dirty="0">
              <a:solidFill>
                <a:srgbClr val="504C49"/>
              </a:solidFill>
              <a:latin typeface="Platypi Medium" pitchFamily="34" charset="0"/>
              <a:ea typeface="Platypi Medium" pitchFamily="34" charset="-122"/>
              <a:cs typeface="Platypi Medium" pitchFamily="34" charset="-120"/>
            </a:endParaRPr>
          </a:p>
        </p:txBody>
      </p:sp>
      <p:sp>
        <p:nvSpPr>
          <p:cNvPr id="18" name="Text 11"/>
          <p:cNvSpPr/>
          <p:nvPr>
            <p:custDataLst>
              <p:tags r:id="rId13"/>
            </p:custDataLst>
          </p:nvPr>
        </p:nvSpPr>
        <p:spPr>
          <a:xfrm>
            <a:off x="1216303" y="5288598"/>
            <a:ext cx="13241417" cy="158591"/>
          </a:xfrm>
          <a:prstGeom prst="rect">
            <a:avLst/>
          </a:prstGeom>
          <a:noFill/>
        </p:spPr>
        <p:txBody>
          <a:bodyPr wrap="none" lIns="0" tIns="0" rIns="0" bIns="0" rtlCol="0" anchor="t"/>
          <a:lstStyle/>
          <a:p>
            <a:pPr marL="0" indent="0" algn="l">
              <a:lnSpc>
                <a:spcPts val="1250"/>
              </a:lnSpc>
              <a:buNone/>
            </a:pPr>
            <a:r>
              <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Microcontroller brain that processes weight data and executes control logic</a:t>
            </a:r>
            <a:endPar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pic>
        <p:nvPicPr>
          <p:cNvPr id="19" name="Image 5" descr="preencoded.png"/>
          <p:cNvPicPr>
            <a:picLocks noChangeAspect="1"/>
          </p:cNvPicPr>
          <p:nvPr>
            <p:custDataLst>
              <p:tags r:id="rId14"/>
            </p:custDataLst>
          </p:nvPr>
        </p:nvPicPr>
        <p:blipFill>
          <a:blip r:embed="rId15"/>
          <a:stretch>
            <a:fillRect/>
          </a:stretch>
        </p:blipFill>
        <p:spPr>
          <a:xfrm>
            <a:off x="495895" y="5646380"/>
            <a:ext cx="496133" cy="595313"/>
          </a:xfrm>
          <a:prstGeom prst="rect">
            <a:avLst/>
          </a:prstGeom>
        </p:spPr>
      </p:pic>
      <p:sp>
        <p:nvSpPr>
          <p:cNvPr id="20" name="Text 12"/>
          <p:cNvSpPr/>
          <p:nvPr>
            <p:custDataLst>
              <p:tags r:id="rId16"/>
            </p:custDataLst>
          </p:nvPr>
        </p:nvSpPr>
        <p:spPr>
          <a:xfrm>
            <a:off x="1216303" y="5870654"/>
            <a:ext cx="1240393" cy="155019"/>
          </a:xfrm>
          <a:prstGeom prst="rect">
            <a:avLst/>
          </a:prstGeom>
          <a:noFill/>
        </p:spPr>
        <p:txBody>
          <a:bodyPr wrap="none" lIns="0" tIns="0" rIns="0" bIns="0" rtlCol="0" anchor="t"/>
          <a:lstStyle/>
          <a:p>
            <a:pPr marL="0" indent="0" algn="l">
              <a:lnSpc>
                <a:spcPts val="1200"/>
              </a:lnSpc>
              <a:buNone/>
            </a:pPr>
            <a:r>
              <a:rPr lang="en-US" sz="1200" dirty="0">
                <a:solidFill>
                  <a:srgbClr val="504C49"/>
                </a:solidFill>
                <a:latin typeface="Platypi Medium" pitchFamily="34" charset="0"/>
                <a:ea typeface="Platypi Medium" pitchFamily="34" charset="-122"/>
                <a:cs typeface="Platypi Medium" pitchFamily="34" charset="-120"/>
              </a:rPr>
              <a:t>Relay Module</a:t>
            </a:r>
            <a:endParaRPr lang="en-US" sz="1200" dirty="0">
              <a:solidFill>
                <a:srgbClr val="504C49"/>
              </a:solidFill>
              <a:latin typeface="Platypi Medium" pitchFamily="34" charset="0"/>
              <a:ea typeface="Platypi Medium" pitchFamily="34" charset="-122"/>
              <a:cs typeface="Platypi Medium" pitchFamily="34" charset="-120"/>
            </a:endParaRPr>
          </a:p>
        </p:txBody>
      </p:sp>
      <p:sp>
        <p:nvSpPr>
          <p:cNvPr id="21" name="Text 13"/>
          <p:cNvSpPr/>
          <p:nvPr>
            <p:custDataLst>
              <p:tags r:id="rId17"/>
            </p:custDataLst>
          </p:nvPr>
        </p:nvSpPr>
        <p:spPr>
          <a:xfrm>
            <a:off x="1216303" y="6066155"/>
            <a:ext cx="13241417" cy="158591"/>
          </a:xfrm>
          <a:prstGeom prst="rect">
            <a:avLst/>
          </a:prstGeom>
          <a:noFill/>
        </p:spPr>
        <p:txBody>
          <a:bodyPr wrap="none" lIns="0" tIns="0" rIns="0" bIns="0" rtlCol="0" anchor="t"/>
          <a:lstStyle/>
          <a:p>
            <a:pPr marL="0" indent="0" algn="l">
              <a:lnSpc>
                <a:spcPts val="1250"/>
              </a:lnSpc>
              <a:buNone/>
            </a:pPr>
            <a:r>
              <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Electronic switch that controls motor power based on Arduino commands</a:t>
            </a:r>
            <a:endPar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2" name="Text Box 21"/>
          <p:cNvSpPr txBox="1"/>
          <p:nvPr/>
        </p:nvSpPr>
        <p:spPr>
          <a:xfrm>
            <a:off x="12891135" y="7802245"/>
            <a:ext cx="1627505" cy="313055"/>
          </a:xfrm>
          <a:prstGeom prst="rect">
            <a:avLst/>
          </a:prstGeom>
          <a:solidFill>
            <a:schemeClr val="bg1"/>
          </a:solidFill>
        </p:spPr>
        <p:txBody>
          <a:bodyPr wrap="square" rtlCol="0">
            <a:noAutofit/>
          </a:bodyPr>
          <a:p>
            <a:endParaRPr lang="en-US"/>
          </a:p>
        </p:txBody>
      </p:sp>
      <p:pic>
        <p:nvPicPr>
          <p:cNvPr id="23" name="Picture 22" descr="m3"/>
          <p:cNvPicPr>
            <a:picLocks noChangeAspect="1"/>
          </p:cNvPicPr>
          <p:nvPr/>
        </p:nvPicPr>
        <p:blipFill>
          <a:blip r:embed="rId18"/>
          <a:stretch>
            <a:fillRect/>
          </a:stretch>
        </p:blipFill>
        <p:spPr>
          <a:xfrm>
            <a:off x="7985760" y="0"/>
            <a:ext cx="5118100" cy="5118100"/>
          </a:xfrm>
          <a:prstGeom prst="rect">
            <a:avLst/>
          </a:prstGeom>
        </p:spPr>
      </p:pic>
      <p:pic>
        <p:nvPicPr>
          <p:cNvPr id="24" name="Picture 23" descr="m 1"/>
          <p:cNvPicPr>
            <a:picLocks noChangeAspect="1"/>
          </p:cNvPicPr>
          <p:nvPr/>
        </p:nvPicPr>
        <p:blipFill>
          <a:blip r:embed="rId19"/>
          <a:stretch>
            <a:fillRect/>
          </a:stretch>
        </p:blipFill>
        <p:spPr>
          <a:xfrm>
            <a:off x="7761605" y="4208780"/>
            <a:ext cx="5566410" cy="34791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96835" y="272891"/>
            <a:ext cx="2754630" cy="310158"/>
          </a:xfrm>
          <a:prstGeom prst="rect">
            <a:avLst/>
          </a:prstGeom>
          <a:noFill/>
        </p:spPr>
        <p:txBody>
          <a:bodyPr wrap="none" lIns="0" tIns="0" rIns="0" bIns="0" rtlCol="0" anchor="t"/>
          <a:lstStyle/>
          <a:p>
            <a:pPr marL="0" indent="0" algn="l">
              <a:lnSpc>
                <a:spcPts val="2400"/>
              </a:lnSpc>
              <a:buNone/>
            </a:pPr>
            <a:r>
              <a:rPr lang="en-US" sz="1950" dirty="0">
                <a:solidFill>
                  <a:srgbClr val="201B18"/>
                </a:solidFill>
                <a:latin typeface="Platypi Medium" pitchFamily="34" charset="0"/>
                <a:ea typeface="Platypi Medium" pitchFamily="34" charset="-122"/>
                <a:cs typeface="Platypi Medium" pitchFamily="34" charset="-120"/>
              </a:rPr>
              <a:t>System Block Diagram</a:t>
            </a:r>
            <a:endParaRPr lang="en-US" sz="1950" dirty="0"/>
          </a:p>
        </p:txBody>
      </p:sp>
      <p:pic>
        <p:nvPicPr>
          <p:cNvPr id="3" name="Image 0" descr="preencoded.png"/>
          <p:cNvPicPr>
            <a:picLocks noChangeAspect="1"/>
          </p:cNvPicPr>
          <p:nvPr/>
        </p:nvPicPr>
        <p:blipFill>
          <a:blip r:embed="rId1"/>
          <a:stretch>
            <a:fillRect/>
          </a:stretch>
        </p:blipFill>
        <p:spPr>
          <a:xfrm>
            <a:off x="1969889" y="-1025168"/>
            <a:ext cx="10690622" cy="7367230"/>
          </a:xfrm>
          <a:prstGeom prst="rect">
            <a:avLst/>
          </a:prstGeom>
        </p:spPr>
      </p:pic>
      <p:sp>
        <p:nvSpPr>
          <p:cNvPr id="4" name="Text 1"/>
          <p:cNvSpPr/>
          <p:nvPr/>
        </p:nvSpPr>
        <p:spPr>
          <a:xfrm>
            <a:off x="2237704" y="4196525"/>
            <a:ext cx="2921423" cy="389148"/>
          </a:xfrm>
          <a:prstGeom prst="rect">
            <a:avLst/>
          </a:prstGeom>
          <a:noFill/>
        </p:spPr>
        <p:txBody>
          <a:bodyPr wrap="none" lIns="0" tIns="0" rIns="0" bIns="0" rtlCol="0" anchor="t"/>
          <a:lstStyle/>
          <a:p>
            <a:pPr marL="0" indent="0" algn="ctr">
              <a:lnSpc>
                <a:spcPts val="1650"/>
              </a:lnSpc>
              <a:buNone/>
            </a:pPr>
            <a:r>
              <a:rPr lang="en-US" sz="1350" dirty="0">
                <a:solidFill>
                  <a:srgbClr val="504C49"/>
                </a:solidFill>
                <a:latin typeface="Platypi Medium" pitchFamily="34" charset="0"/>
                <a:ea typeface="Platypi Medium" pitchFamily="34" charset="-122"/>
                <a:cs typeface="Platypi Medium" pitchFamily="34" charset="-120"/>
              </a:rPr>
              <a:t>Load Cell</a:t>
            </a:r>
            <a:endParaRPr lang="en-US" sz="1350" dirty="0"/>
          </a:p>
        </p:txBody>
      </p:sp>
      <p:sp>
        <p:nvSpPr>
          <p:cNvPr id="6" name="Text 2"/>
          <p:cNvSpPr/>
          <p:nvPr/>
        </p:nvSpPr>
        <p:spPr>
          <a:xfrm>
            <a:off x="4727172" y="679252"/>
            <a:ext cx="3016332" cy="389148"/>
          </a:xfrm>
          <a:prstGeom prst="rect">
            <a:avLst/>
          </a:prstGeom>
          <a:noFill/>
        </p:spPr>
        <p:txBody>
          <a:bodyPr wrap="none" lIns="0" tIns="0" rIns="0" bIns="0" rtlCol="0" anchor="t"/>
          <a:lstStyle/>
          <a:p>
            <a:pPr marL="0" indent="0" algn="ctr">
              <a:lnSpc>
                <a:spcPts val="1650"/>
              </a:lnSpc>
              <a:buNone/>
            </a:pPr>
            <a:r>
              <a:rPr lang="en-US" sz="1350" dirty="0">
                <a:solidFill>
                  <a:srgbClr val="504C49"/>
                </a:solidFill>
                <a:latin typeface="Platypi Medium" pitchFamily="34" charset="0"/>
                <a:ea typeface="Platypi Medium" pitchFamily="34" charset="-122"/>
                <a:cs typeface="Platypi Medium" pitchFamily="34" charset="-120"/>
              </a:rPr>
              <a:t>HX711 Amp</a:t>
            </a:r>
            <a:endParaRPr lang="en-US" sz="1350" dirty="0"/>
          </a:p>
        </p:txBody>
      </p:sp>
      <p:sp>
        <p:nvSpPr>
          <p:cNvPr id="8" name="Text 3"/>
          <p:cNvSpPr/>
          <p:nvPr/>
        </p:nvSpPr>
        <p:spPr>
          <a:xfrm>
            <a:off x="7571825" y="6061442"/>
            <a:ext cx="2921422" cy="389148"/>
          </a:xfrm>
          <a:prstGeom prst="rect">
            <a:avLst/>
          </a:prstGeom>
          <a:noFill/>
        </p:spPr>
        <p:txBody>
          <a:bodyPr wrap="none" lIns="0" tIns="0" rIns="0" bIns="0" rtlCol="0" anchor="t"/>
          <a:lstStyle/>
          <a:p>
            <a:pPr marL="0" indent="0" algn="ctr">
              <a:lnSpc>
                <a:spcPts val="1650"/>
              </a:lnSpc>
              <a:buNone/>
            </a:pPr>
            <a:r>
              <a:rPr lang="en-US" sz="1350" dirty="0">
                <a:solidFill>
                  <a:srgbClr val="504C49"/>
                </a:solidFill>
                <a:latin typeface="Platypi Medium" pitchFamily="34" charset="0"/>
                <a:ea typeface="Platypi Medium" pitchFamily="34" charset="-122"/>
                <a:cs typeface="Platypi Medium" pitchFamily="34" charset="-120"/>
              </a:rPr>
              <a:t>Arduino Uno</a:t>
            </a:r>
            <a:endParaRPr lang="en-US" sz="1350" dirty="0"/>
          </a:p>
        </p:txBody>
      </p:sp>
      <p:sp>
        <p:nvSpPr>
          <p:cNvPr id="10" name="Text 4"/>
          <p:cNvSpPr/>
          <p:nvPr/>
        </p:nvSpPr>
        <p:spPr>
          <a:xfrm>
            <a:off x="9345281" y="1279658"/>
            <a:ext cx="2921423" cy="389148"/>
          </a:xfrm>
          <a:prstGeom prst="rect">
            <a:avLst/>
          </a:prstGeom>
          <a:noFill/>
        </p:spPr>
        <p:txBody>
          <a:bodyPr wrap="none" lIns="0" tIns="0" rIns="0" bIns="0" rtlCol="0" anchor="t"/>
          <a:lstStyle/>
          <a:p>
            <a:pPr marL="0" indent="0" algn="ctr">
              <a:lnSpc>
                <a:spcPts val="1650"/>
              </a:lnSpc>
              <a:buNone/>
            </a:pPr>
            <a:r>
              <a:rPr lang="en-US" sz="1350" dirty="0">
                <a:solidFill>
                  <a:srgbClr val="504C49"/>
                </a:solidFill>
                <a:latin typeface="Platypi Medium" pitchFamily="34" charset="0"/>
                <a:ea typeface="Platypi Medium" pitchFamily="34" charset="-122"/>
                <a:cs typeface="Platypi Medium" pitchFamily="34" charset="-120"/>
              </a:rPr>
              <a:t>Relay → Motor</a:t>
            </a:r>
            <a:endParaRPr lang="en-US" sz="1350" dirty="0"/>
          </a:p>
        </p:txBody>
      </p:sp>
      <p:sp>
        <p:nvSpPr>
          <p:cNvPr id="12" name="Text 5"/>
          <p:cNvSpPr/>
          <p:nvPr/>
        </p:nvSpPr>
        <p:spPr>
          <a:xfrm>
            <a:off x="718780" y="3667681"/>
            <a:ext cx="1488519" cy="185976"/>
          </a:xfrm>
          <a:prstGeom prst="rect">
            <a:avLst/>
          </a:prstGeom>
          <a:noFill/>
        </p:spPr>
        <p:txBody>
          <a:bodyPr wrap="none" lIns="0" tIns="0" rIns="0" bIns="0" rtlCol="0" anchor="t"/>
          <a:lstStyle/>
          <a:p>
            <a:pPr marL="0" indent="0" algn="l">
              <a:lnSpc>
                <a:spcPts val="1450"/>
              </a:lnSpc>
              <a:buNone/>
            </a:pPr>
            <a:r>
              <a:rPr lang="en-US" dirty="0">
                <a:solidFill>
                  <a:srgbClr val="201B18"/>
                </a:solidFill>
                <a:latin typeface="Platypi Medium" pitchFamily="34" charset="0"/>
                <a:ea typeface="Platypi Medium" pitchFamily="34" charset="-122"/>
                <a:cs typeface="Platypi Medium" pitchFamily="34" charset="-120"/>
              </a:rPr>
              <a:t>Working Principle</a:t>
            </a:r>
            <a:endParaRPr lang="en-US" dirty="0">
              <a:solidFill>
                <a:srgbClr val="201B18"/>
              </a:solidFill>
              <a:latin typeface="Platypi Medium" pitchFamily="34" charset="0"/>
              <a:ea typeface="Platypi Medium" pitchFamily="34" charset="-122"/>
              <a:cs typeface="Platypi Medium" pitchFamily="34" charset="-120"/>
            </a:endParaRPr>
          </a:p>
        </p:txBody>
      </p:sp>
      <p:sp>
        <p:nvSpPr>
          <p:cNvPr id="13" name="Shape 6"/>
          <p:cNvSpPr/>
          <p:nvPr/>
        </p:nvSpPr>
        <p:spPr>
          <a:xfrm>
            <a:off x="718780" y="6633647"/>
            <a:ext cx="13836729" cy="15240"/>
          </a:xfrm>
          <a:prstGeom prst="roundRect">
            <a:avLst>
              <a:gd name="adj" fmla="val 97675"/>
            </a:avLst>
          </a:prstGeom>
          <a:solidFill>
            <a:srgbClr val="D8D4D4"/>
          </a:solidFill>
        </p:spPr>
      </p:sp>
      <p:sp>
        <p:nvSpPr>
          <p:cNvPr id="14" name="Shape 7"/>
          <p:cNvSpPr/>
          <p:nvPr/>
        </p:nvSpPr>
        <p:spPr>
          <a:xfrm>
            <a:off x="3456384" y="5286395"/>
            <a:ext cx="15240" cy="297656"/>
          </a:xfrm>
          <a:prstGeom prst="roundRect">
            <a:avLst>
              <a:gd name="adj" fmla="val 97675"/>
            </a:avLst>
          </a:prstGeom>
          <a:solidFill>
            <a:srgbClr val="D8D4D4"/>
          </a:solidFill>
        </p:spPr>
      </p:sp>
      <p:sp>
        <p:nvSpPr>
          <p:cNvPr id="15" name="Shape 8"/>
          <p:cNvSpPr/>
          <p:nvPr/>
        </p:nvSpPr>
        <p:spPr>
          <a:xfrm>
            <a:off x="3386733" y="5617785"/>
            <a:ext cx="223242" cy="223242"/>
          </a:xfrm>
          <a:prstGeom prst="roundRect">
            <a:avLst>
              <a:gd name="adj" fmla="val 6668"/>
            </a:avLst>
          </a:prstGeom>
          <a:solidFill>
            <a:srgbClr val="F9F7F7"/>
          </a:solidFill>
        </p:spPr>
      </p:sp>
      <p:sp>
        <p:nvSpPr>
          <p:cNvPr id="16" name="Text 9"/>
          <p:cNvSpPr/>
          <p:nvPr/>
        </p:nvSpPr>
        <p:spPr>
          <a:xfrm>
            <a:off x="3374350" y="5658584"/>
            <a:ext cx="148828" cy="185976"/>
          </a:xfrm>
          <a:prstGeom prst="rect">
            <a:avLst/>
          </a:prstGeom>
          <a:noFill/>
        </p:spPr>
        <p:txBody>
          <a:bodyPr wrap="none" lIns="0" tIns="0" rIns="0" bIns="0" rtlCol="0" anchor="t"/>
          <a:lstStyle/>
          <a:p>
            <a:pPr marL="0" indent="0" algn="ctr">
              <a:lnSpc>
                <a:spcPts val="1150"/>
              </a:lnSpc>
              <a:buNone/>
            </a:pPr>
            <a:r>
              <a:rPr lang="en-US" sz="1150" dirty="0">
                <a:solidFill>
                  <a:srgbClr val="504C49"/>
                </a:solidFill>
                <a:latin typeface="Platypi Medium" pitchFamily="34" charset="0"/>
                <a:ea typeface="Platypi Medium" pitchFamily="34" charset="-122"/>
                <a:cs typeface="Platypi Medium" pitchFamily="34" charset="-120"/>
              </a:rPr>
              <a:t>1</a:t>
            </a:r>
            <a:endParaRPr lang="en-US" sz="1150" dirty="0"/>
          </a:p>
        </p:txBody>
      </p:sp>
      <p:sp>
        <p:nvSpPr>
          <p:cNvPr id="17" name="Text 10"/>
          <p:cNvSpPr/>
          <p:nvPr/>
        </p:nvSpPr>
        <p:spPr>
          <a:xfrm>
            <a:off x="2828687" y="5113734"/>
            <a:ext cx="1240393" cy="155019"/>
          </a:xfrm>
          <a:prstGeom prst="rect">
            <a:avLst/>
          </a:prstGeom>
          <a:noFill/>
        </p:spPr>
        <p:txBody>
          <a:bodyPr wrap="none" lIns="0" tIns="0" rIns="0" bIns="0" rtlCol="0" anchor="t"/>
          <a:lstStyle/>
          <a:p>
            <a:pPr marL="0" indent="0" algn="ctr">
              <a:lnSpc>
                <a:spcPts val="1200"/>
              </a:lnSpc>
              <a:buNone/>
            </a:pPr>
            <a:r>
              <a:rPr lang="en-US" sz="1600" dirty="0">
                <a:solidFill>
                  <a:srgbClr val="504C49"/>
                </a:solidFill>
                <a:latin typeface="Platypi Medium" pitchFamily="34" charset="0"/>
                <a:ea typeface="Platypi Medium" pitchFamily="34" charset="-122"/>
                <a:cs typeface="Platypi Medium" pitchFamily="34" charset="-120"/>
              </a:rPr>
              <a:t>Weight Monitoring</a:t>
            </a:r>
            <a:endParaRPr lang="en-US" sz="1600" dirty="0">
              <a:solidFill>
                <a:srgbClr val="504C49"/>
              </a:solidFill>
              <a:latin typeface="Platypi Medium" pitchFamily="34" charset="0"/>
              <a:ea typeface="Platypi Medium" pitchFamily="34" charset="-122"/>
              <a:cs typeface="Platypi Medium" pitchFamily="34" charset="-120"/>
            </a:endParaRPr>
          </a:p>
        </p:txBody>
      </p:sp>
      <p:sp>
        <p:nvSpPr>
          <p:cNvPr id="18" name="Text 11"/>
          <p:cNvSpPr/>
          <p:nvPr/>
        </p:nvSpPr>
        <p:spPr>
          <a:xfrm>
            <a:off x="817959" y="6070600"/>
            <a:ext cx="5261967" cy="158591"/>
          </a:xfrm>
          <a:prstGeom prst="rect">
            <a:avLst/>
          </a:prstGeom>
          <a:noFill/>
        </p:spPr>
        <p:txBody>
          <a:bodyPr wrap="none" lIns="0" tIns="0" rIns="0" bIns="0" rtlCol="0" anchor="t"/>
          <a:lstStyle/>
          <a:p>
            <a:pPr marL="0" indent="0" algn="ctr">
              <a:lnSpc>
                <a:spcPts val="1250"/>
              </a:lnSpc>
              <a:buNone/>
            </a:pPr>
            <a:r>
              <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Arduino reads current milk weight every few milliseconds through HX711 amplifier</a:t>
            </a:r>
            <a:endParaRPr lang="en-US" sz="9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9" name="Shape 12"/>
          <p:cNvSpPr/>
          <p:nvPr/>
        </p:nvSpPr>
        <p:spPr>
          <a:xfrm>
            <a:off x="6233279" y="6832342"/>
            <a:ext cx="15240" cy="297656"/>
          </a:xfrm>
          <a:prstGeom prst="roundRect">
            <a:avLst>
              <a:gd name="adj" fmla="val 97675"/>
            </a:avLst>
          </a:prstGeom>
          <a:solidFill>
            <a:srgbClr val="D8D4D4"/>
          </a:solidFill>
        </p:spPr>
      </p:sp>
      <p:sp>
        <p:nvSpPr>
          <p:cNvPr id="20" name="Shape 13"/>
          <p:cNvSpPr/>
          <p:nvPr/>
        </p:nvSpPr>
        <p:spPr>
          <a:xfrm>
            <a:off x="6129338" y="6720780"/>
            <a:ext cx="223242" cy="223242"/>
          </a:xfrm>
          <a:prstGeom prst="roundRect">
            <a:avLst>
              <a:gd name="adj" fmla="val 6668"/>
            </a:avLst>
          </a:prstGeom>
          <a:solidFill>
            <a:srgbClr val="F9F7F7"/>
          </a:solidFill>
        </p:spPr>
      </p:sp>
      <p:sp>
        <p:nvSpPr>
          <p:cNvPr id="21" name="Text 14"/>
          <p:cNvSpPr/>
          <p:nvPr/>
        </p:nvSpPr>
        <p:spPr>
          <a:xfrm>
            <a:off x="6166485" y="6739354"/>
            <a:ext cx="148828" cy="185976"/>
          </a:xfrm>
          <a:prstGeom prst="rect">
            <a:avLst/>
          </a:prstGeom>
          <a:noFill/>
        </p:spPr>
        <p:txBody>
          <a:bodyPr wrap="none" lIns="0" tIns="0" rIns="0" bIns="0" rtlCol="0" anchor="t"/>
          <a:lstStyle/>
          <a:p>
            <a:pPr marL="0" indent="0" algn="ctr">
              <a:lnSpc>
                <a:spcPts val="1150"/>
              </a:lnSpc>
              <a:buNone/>
            </a:pPr>
            <a:r>
              <a:rPr lang="en-US" sz="1150" dirty="0">
                <a:solidFill>
                  <a:srgbClr val="504C49"/>
                </a:solidFill>
                <a:latin typeface="Platypi Medium" pitchFamily="34" charset="0"/>
                <a:ea typeface="Platypi Medium" pitchFamily="34" charset="-122"/>
                <a:cs typeface="Platypi Medium" pitchFamily="34" charset="-120"/>
              </a:rPr>
              <a:t>2</a:t>
            </a:r>
            <a:endParaRPr lang="en-US" sz="1150" dirty="0"/>
          </a:p>
        </p:txBody>
      </p:sp>
      <p:sp>
        <p:nvSpPr>
          <p:cNvPr id="22" name="Text 15"/>
          <p:cNvSpPr/>
          <p:nvPr/>
        </p:nvSpPr>
        <p:spPr>
          <a:xfrm>
            <a:off x="5620822" y="7229237"/>
            <a:ext cx="1240393" cy="155019"/>
          </a:xfrm>
          <a:prstGeom prst="rect">
            <a:avLst/>
          </a:prstGeom>
          <a:noFill/>
        </p:spPr>
        <p:txBody>
          <a:bodyPr wrap="none" lIns="0" tIns="0" rIns="0" bIns="0" rtlCol="0" anchor="t"/>
          <a:lstStyle/>
          <a:p>
            <a:pPr marL="0" indent="0" algn="ctr">
              <a:lnSpc>
                <a:spcPts val="1200"/>
              </a:lnSpc>
              <a:buNone/>
            </a:pPr>
            <a:r>
              <a:rPr lang="en-US" sz="1600" dirty="0">
                <a:solidFill>
                  <a:srgbClr val="504C49"/>
                </a:solidFill>
                <a:latin typeface="Platypi Medium" pitchFamily="34" charset="0"/>
                <a:ea typeface="Platypi Medium" pitchFamily="34" charset="-122"/>
                <a:cs typeface="Platypi Medium" pitchFamily="34" charset="-120"/>
              </a:rPr>
              <a:t>Data Comparison</a:t>
            </a:r>
            <a:endParaRPr lang="en-US" sz="1600" dirty="0">
              <a:solidFill>
                <a:srgbClr val="504C49"/>
              </a:solidFill>
              <a:latin typeface="Platypi Medium" pitchFamily="34" charset="0"/>
              <a:ea typeface="Platypi Medium" pitchFamily="34" charset="-122"/>
              <a:cs typeface="Platypi Medium" pitchFamily="34" charset="-120"/>
            </a:endParaRPr>
          </a:p>
        </p:txBody>
      </p:sp>
      <p:sp>
        <p:nvSpPr>
          <p:cNvPr id="23" name="Text 16"/>
          <p:cNvSpPr/>
          <p:nvPr/>
        </p:nvSpPr>
        <p:spPr>
          <a:xfrm>
            <a:off x="3610094" y="7809548"/>
            <a:ext cx="5261967" cy="158591"/>
          </a:xfrm>
          <a:prstGeom prst="rect">
            <a:avLst/>
          </a:prstGeom>
          <a:noFill/>
        </p:spPr>
        <p:txBody>
          <a:bodyPr wrap="none" lIns="0" tIns="0" rIns="0" bIns="0" rtlCol="0" anchor="t"/>
          <a:lstStyle/>
          <a:p>
            <a:pPr marL="0" indent="0" algn="ctr">
              <a:lnSpc>
                <a:spcPts val="125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System compares new readings with previous values to detect weight changes</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4" name="Shape 17"/>
          <p:cNvSpPr/>
          <p:nvPr/>
        </p:nvSpPr>
        <p:spPr>
          <a:xfrm>
            <a:off x="9025414" y="6534805"/>
            <a:ext cx="15240" cy="297656"/>
          </a:xfrm>
          <a:prstGeom prst="roundRect">
            <a:avLst>
              <a:gd name="adj" fmla="val 97675"/>
            </a:avLst>
          </a:prstGeom>
          <a:solidFill>
            <a:srgbClr val="D8D4D4"/>
          </a:solidFill>
        </p:spPr>
      </p:sp>
      <p:sp>
        <p:nvSpPr>
          <p:cNvPr id="25" name="Shape 18"/>
          <p:cNvSpPr/>
          <p:nvPr/>
        </p:nvSpPr>
        <p:spPr>
          <a:xfrm>
            <a:off x="8921472" y="6720780"/>
            <a:ext cx="223242" cy="223242"/>
          </a:xfrm>
          <a:prstGeom prst="roundRect">
            <a:avLst>
              <a:gd name="adj" fmla="val 6668"/>
            </a:avLst>
          </a:prstGeom>
          <a:solidFill>
            <a:srgbClr val="F9F7F7"/>
          </a:solidFill>
        </p:spPr>
      </p:sp>
      <p:sp>
        <p:nvSpPr>
          <p:cNvPr id="26" name="Text 19"/>
          <p:cNvSpPr/>
          <p:nvPr/>
        </p:nvSpPr>
        <p:spPr>
          <a:xfrm>
            <a:off x="8958620" y="6739354"/>
            <a:ext cx="148828" cy="185976"/>
          </a:xfrm>
          <a:prstGeom prst="rect">
            <a:avLst/>
          </a:prstGeom>
          <a:noFill/>
        </p:spPr>
        <p:txBody>
          <a:bodyPr wrap="none" lIns="0" tIns="0" rIns="0" bIns="0" rtlCol="0" anchor="t"/>
          <a:lstStyle/>
          <a:p>
            <a:pPr marL="0" indent="0" algn="ctr">
              <a:lnSpc>
                <a:spcPts val="1150"/>
              </a:lnSpc>
              <a:buNone/>
            </a:pPr>
            <a:r>
              <a:rPr lang="en-US" sz="1150" dirty="0">
                <a:solidFill>
                  <a:srgbClr val="504C49"/>
                </a:solidFill>
                <a:latin typeface="Platypi Medium" pitchFamily="34" charset="0"/>
                <a:ea typeface="Platypi Medium" pitchFamily="34" charset="-122"/>
                <a:cs typeface="Platypi Medium" pitchFamily="34" charset="-120"/>
              </a:rPr>
              <a:t>3</a:t>
            </a:r>
            <a:endParaRPr lang="en-US" sz="1150" dirty="0"/>
          </a:p>
        </p:txBody>
      </p:sp>
      <p:sp>
        <p:nvSpPr>
          <p:cNvPr id="27" name="Text 20"/>
          <p:cNvSpPr/>
          <p:nvPr/>
        </p:nvSpPr>
        <p:spPr>
          <a:xfrm>
            <a:off x="8433276" y="5208349"/>
            <a:ext cx="1240393" cy="155019"/>
          </a:xfrm>
          <a:prstGeom prst="rect">
            <a:avLst/>
          </a:prstGeom>
          <a:noFill/>
        </p:spPr>
        <p:txBody>
          <a:bodyPr wrap="none" lIns="0" tIns="0" rIns="0" bIns="0" rtlCol="0" anchor="t"/>
          <a:lstStyle/>
          <a:p>
            <a:pPr marL="0" indent="0" algn="ctr">
              <a:lnSpc>
                <a:spcPts val="1200"/>
              </a:lnSpc>
              <a:buNone/>
            </a:pPr>
            <a:r>
              <a:rPr lang="en-US" sz="1600" dirty="0">
                <a:solidFill>
                  <a:srgbClr val="504C49"/>
                </a:solidFill>
                <a:latin typeface="Platypi Medium" pitchFamily="34" charset="0"/>
                <a:ea typeface="Platypi Medium" pitchFamily="34" charset="-122"/>
                <a:cs typeface="Platypi Medium" pitchFamily="34" charset="-120"/>
              </a:rPr>
              <a:t>Flow Detection</a:t>
            </a:r>
            <a:endParaRPr lang="en-US" sz="1600" dirty="0">
              <a:solidFill>
                <a:srgbClr val="504C49"/>
              </a:solidFill>
              <a:latin typeface="Platypi Medium" pitchFamily="34" charset="0"/>
              <a:ea typeface="Platypi Medium" pitchFamily="34" charset="-122"/>
              <a:cs typeface="Platypi Medium" pitchFamily="34" charset="-120"/>
            </a:endParaRPr>
          </a:p>
        </p:txBody>
      </p:sp>
      <p:sp>
        <p:nvSpPr>
          <p:cNvPr id="28" name="Text 21"/>
          <p:cNvSpPr/>
          <p:nvPr/>
        </p:nvSpPr>
        <p:spPr>
          <a:xfrm>
            <a:off x="6522879" y="5737860"/>
            <a:ext cx="5261967" cy="158591"/>
          </a:xfrm>
          <a:prstGeom prst="rect">
            <a:avLst/>
          </a:prstGeom>
          <a:noFill/>
        </p:spPr>
        <p:txBody>
          <a:bodyPr wrap="none" lIns="0" tIns="0" rIns="0" bIns="0" rtlCol="0" anchor="t"/>
          <a:lstStyle/>
          <a:p>
            <a:pPr marL="0" indent="0" algn="ctr">
              <a:lnSpc>
                <a:spcPts val="125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If weight remains constant for 5 seconds, system interprets this as milk flow stopping</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9" name="Shape 22"/>
          <p:cNvSpPr/>
          <p:nvPr/>
        </p:nvSpPr>
        <p:spPr>
          <a:xfrm>
            <a:off x="11817548" y="6832342"/>
            <a:ext cx="15240" cy="297656"/>
          </a:xfrm>
          <a:prstGeom prst="roundRect">
            <a:avLst>
              <a:gd name="adj" fmla="val 97675"/>
            </a:avLst>
          </a:prstGeom>
          <a:solidFill>
            <a:srgbClr val="D8D4D4"/>
          </a:solidFill>
        </p:spPr>
      </p:sp>
      <p:sp>
        <p:nvSpPr>
          <p:cNvPr id="30" name="Shape 23"/>
          <p:cNvSpPr/>
          <p:nvPr/>
        </p:nvSpPr>
        <p:spPr>
          <a:xfrm>
            <a:off x="11713607" y="6720780"/>
            <a:ext cx="223242" cy="223242"/>
          </a:xfrm>
          <a:prstGeom prst="roundRect">
            <a:avLst>
              <a:gd name="adj" fmla="val 6668"/>
            </a:avLst>
          </a:prstGeom>
          <a:solidFill>
            <a:srgbClr val="F9F7F7"/>
          </a:solidFill>
        </p:spPr>
      </p:sp>
      <p:sp>
        <p:nvSpPr>
          <p:cNvPr id="31" name="Text 24"/>
          <p:cNvSpPr/>
          <p:nvPr/>
        </p:nvSpPr>
        <p:spPr>
          <a:xfrm>
            <a:off x="11750754" y="6739354"/>
            <a:ext cx="148828" cy="185976"/>
          </a:xfrm>
          <a:prstGeom prst="rect">
            <a:avLst/>
          </a:prstGeom>
          <a:noFill/>
        </p:spPr>
        <p:txBody>
          <a:bodyPr wrap="none" lIns="0" tIns="0" rIns="0" bIns="0" rtlCol="0" anchor="t"/>
          <a:lstStyle/>
          <a:p>
            <a:pPr marL="0" indent="0" algn="ctr">
              <a:lnSpc>
                <a:spcPts val="1150"/>
              </a:lnSpc>
              <a:buNone/>
            </a:pPr>
            <a:r>
              <a:rPr lang="en-US" sz="1150" dirty="0">
                <a:solidFill>
                  <a:srgbClr val="504C49"/>
                </a:solidFill>
                <a:latin typeface="Platypi Medium" pitchFamily="34" charset="0"/>
                <a:ea typeface="Platypi Medium" pitchFamily="34" charset="-122"/>
                <a:cs typeface="Platypi Medium" pitchFamily="34" charset="-120"/>
              </a:rPr>
              <a:t>4</a:t>
            </a:r>
            <a:endParaRPr lang="en-US" sz="1150" dirty="0"/>
          </a:p>
        </p:txBody>
      </p:sp>
      <p:sp>
        <p:nvSpPr>
          <p:cNvPr id="32" name="Text 25"/>
          <p:cNvSpPr/>
          <p:nvPr/>
        </p:nvSpPr>
        <p:spPr>
          <a:xfrm>
            <a:off x="11205091" y="7229237"/>
            <a:ext cx="1240393" cy="155019"/>
          </a:xfrm>
          <a:prstGeom prst="rect">
            <a:avLst/>
          </a:prstGeom>
          <a:noFill/>
        </p:spPr>
        <p:txBody>
          <a:bodyPr wrap="none" lIns="0" tIns="0" rIns="0" bIns="0" rtlCol="0" anchor="t"/>
          <a:lstStyle/>
          <a:p>
            <a:pPr marL="0" indent="0" algn="ctr">
              <a:lnSpc>
                <a:spcPts val="1200"/>
              </a:lnSpc>
              <a:buNone/>
            </a:pPr>
            <a:r>
              <a:rPr lang="en-US" sz="1400" dirty="0">
                <a:solidFill>
                  <a:srgbClr val="504C49"/>
                </a:solidFill>
                <a:latin typeface="Platypi Medium" pitchFamily="34" charset="0"/>
                <a:ea typeface="Platypi Medium" pitchFamily="34" charset="-122"/>
                <a:cs typeface="Platypi Medium" pitchFamily="34" charset="-120"/>
              </a:rPr>
              <a:t>Auto Shutdown</a:t>
            </a:r>
            <a:endParaRPr lang="en-US" sz="1400" dirty="0">
              <a:solidFill>
                <a:srgbClr val="504C49"/>
              </a:solidFill>
              <a:latin typeface="Platypi Medium" pitchFamily="34" charset="0"/>
              <a:ea typeface="Platypi Medium" pitchFamily="34" charset="-122"/>
              <a:cs typeface="Platypi Medium" pitchFamily="34" charset="-120"/>
            </a:endParaRPr>
          </a:p>
        </p:txBody>
      </p:sp>
      <p:sp>
        <p:nvSpPr>
          <p:cNvPr id="33" name="Text 26"/>
          <p:cNvSpPr/>
          <p:nvPr/>
        </p:nvSpPr>
        <p:spPr>
          <a:xfrm>
            <a:off x="9194363" y="7620318"/>
            <a:ext cx="5261967" cy="158591"/>
          </a:xfrm>
          <a:prstGeom prst="rect">
            <a:avLst/>
          </a:prstGeom>
          <a:noFill/>
        </p:spPr>
        <p:txBody>
          <a:bodyPr wrap="none" lIns="0" tIns="0" rIns="0" bIns="0" rtlCol="0" anchor="t"/>
          <a:lstStyle/>
          <a:p>
            <a:pPr marL="0" indent="0" algn="ctr">
              <a:lnSpc>
                <a:spcPts val="125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Arduino deactivates relay, turning off motor automatically and safely</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5" name="Text Box 34"/>
          <p:cNvSpPr txBox="1"/>
          <p:nvPr/>
        </p:nvSpPr>
        <p:spPr>
          <a:xfrm>
            <a:off x="12891135" y="7802245"/>
            <a:ext cx="1627505" cy="313055"/>
          </a:xfrm>
          <a:prstGeom prst="rect">
            <a:avLst/>
          </a:prstGeom>
          <a:solidFill>
            <a:schemeClr val="bg1"/>
          </a:solidFill>
        </p:spPr>
        <p:txBody>
          <a:bodyPr wrap="square" rtlCol="0">
            <a:noAutofit/>
          </a:bodyPr>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7235" y="506849"/>
            <a:ext cx="6666190" cy="575905"/>
          </a:xfrm>
          <a:prstGeom prst="rect">
            <a:avLst/>
          </a:prstGeom>
          <a:noFill/>
        </p:spPr>
        <p:txBody>
          <a:bodyPr wrap="none" lIns="0" tIns="0" rIns="0" bIns="0" rtlCol="0" anchor="t"/>
          <a:lstStyle/>
          <a:p>
            <a:pPr marL="0" indent="0" algn="l">
              <a:lnSpc>
                <a:spcPts val="4500"/>
              </a:lnSpc>
              <a:buNone/>
            </a:pPr>
            <a:r>
              <a:rPr lang="en-US" sz="3600" dirty="0">
                <a:solidFill>
                  <a:srgbClr val="201B18"/>
                </a:solidFill>
                <a:latin typeface="Platypi Medium" pitchFamily="34" charset="0"/>
                <a:ea typeface="Platypi Medium" pitchFamily="34" charset="-122"/>
                <a:cs typeface="Platypi Medium" pitchFamily="34" charset="-120"/>
              </a:rPr>
              <a:t>Circuit Design &amp; Connections</a:t>
            </a:r>
            <a:endParaRPr lang="en-US" sz="3600" dirty="0"/>
          </a:p>
        </p:txBody>
      </p:sp>
      <p:sp>
        <p:nvSpPr>
          <p:cNvPr id="3" name="Text 1"/>
          <p:cNvSpPr/>
          <p:nvPr/>
        </p:nvSpPr>
        <p:spPr>
          <a:xfrm>
            <a:off x="737235" y="1156454"/>
            <a:ext cx="3637598" cy="345519"/>
          </a:xfrm>
          <a:prstGeom prst="rect">
            <a:avLst/>
          </a:prstGeom>
          <a:noFill/>
        </p:spPr>
        <p:txBody>
          <a:bodyPr wrap="none" lIns="0" tIns="0" rIns="0" bIns="0" rtlCol="0" anchor="t"/>
          <a:lstStyle/>
          <a:p>
            <a:pPr marL="0" indent="0" algn="l">
              <a:lnSpc>
                <a:spcPts val="2700"/>
              </a:lnSpc>
              <a:buNone/>
            </a:pPr>
            <a:r>
              <a:rPr lang="en-US" sz="2150" dirty="0">
                <a:solidFill>
                  <a:srgbClr val="201B18"/>
                </a:solidFill>
                <a:latin typeface="Platypi Medium" pitchFamily="34" charset="0"/>
                <a:ea typeface="Platypi Medium" pitchFamily="34" charset="-122"/>
                <a:cs typeface="Platypi Medium" pitchFamily="34" charset="-120"/>
              </a:rPr>
              <a:t>Component Wiring Details</a:t>
            </a:r>
            <a:endParaRPr lang="en-US" sz="2150" dirty="0"/>
          </a:p>
        </p:txBody>
      </p:sp>
      <p:sp>
        <p:nvSpPr>
          <p:cNvPr id="4" name="Shape 2"/>
          <p:cNvSpPr/>
          <p:nvPr/>
        </p:nvSpPr>
        <p:spPr>
          <a:xfrm>
            <a:off x="737235" y="1778437"/>
            <a:ext cx="6485811" cy="1991916"/>
          </a:xfrm>
          <a:prstGeom prst="roundRect">
            <a:avLst>
              <a:gd name="adj" fmla="val 5509"/>
            </a:avLst>
          </a:prstGeom>
          <a:solidFill>
            <a:srgbClr val="FFFFFF"/>
          </a:solidFill>
          <a:ln w="22860">
            <a:solidFill>
              <a:srgbClr val="D8D4D4"/>
            </a:solidFill>
            <a:prstDash val="solid"/>
          </a:ln>
        </p:spPr>
      </p:sp>
      <p:sp>
        <p:nvSpPr>
          <p:cNvPr id="5" name="Shape 3"/>
          <p:cNvSpPr/>
          <p:nvPr/>
        </p:nvSpPr>
        <p:spPr>
          <a:xfrm>
            <a:off x="714375" y="1778437"/>
            <a:ext cx="91440" cy="1991916"/>
          </a:xfrm>
          <a:prstGeom prst="roundRect">
            <a:avLst>
              <a:gd name="adj" fmla="val 30235"/>
            </a:avLst>
          </a:prstGeom>
          <a:solidFill>
            <a:srgbClr val="3E2513"/>
          </a:solidFill>
        </p:spPr>
      </p:sp>
      <p:sp>
        <p:nvSpPr>
          <p:cNvPr id="6" name="Text 4"/>
          <p:cNvSpPr/>
          <p:nvPr/>
        </p:nvSpPr>
        <p:spPr>
          <a:xfrm>
            <a:off x="1012984" y="1985605"/>
            <a:ext cx="2303859" cy="287893"/>
          </a:xfrm>
          <a:prstGeom prst="rect">
            <a:avLst/>
          </a:prstGeom>
          <a:noFill/>
        </p:spPr>
        <p:txBody>
          <a:bodyPr wrap="none" lIns="0" tIns="0" rIns="0" bIns="0" rtlCol="0" anchor="t"/>
          <a:lstStyle/>
          <a:p>
            <a:pPr marL="0" indent="0" algn="l">
              <a:lnSpc>
                <a:spcPts val="2250"/>
              </a:lnSpc>
              <a:buNone/>
            </a:pPr>
            <a:r>
              <a:rPr lang="en-US" sz="1800" dirty="0">
                <a:solidFill>
                  <a:srgbClr val="504C49"/>
                </a:solidFill>
                <a:latin typeface="Platypi Medium" pitchFamily="34" charset="0"/>
                <a:ea typeface="Platypi Medium" pitchFamily="34" charset="-122"/>
                <a:cs typeface="Platypi Medium" pitchFamily="34" charset="-120"/>
              </a:rPr>
              <a:t>Load Cell to HX711</a:t>
            </a:r>
            <a:endParaRPr lang="en-US" sz="1800" dirty="0"/>
          </a:p>
        </p:txBody>
      </p:sp>
      <p:sp>
        <p:nvSpPr>
          <p:cNvPr id="7" name="Text 5"/>
          <p:cNvSpPr/>
          <p:nvPr/>
        </p:nvSpPr>
        <p:spPr>
          <a:xfrm>
            <a:off x="1012984" y="2383988"/>
            <a:ext cx="6002893" cy="1179195"/>
          </a:xfrm>
          <a:prstGeom prst="rect">
            <a:avLst/>
          </a:prstGeom>
          <a:noFill/>
        </p:spPr>
        <p:txBody>
          <a:bodyPr wrap="square" lIns="0" tIns="0" rIns="0" bIns="0" rtlCol="0" anchor="t"/>
          <a:lstStyle/>
          <a:p>
            <a:pPr marL="0" indent="0" algn="l">
              <a:lnSpc>
                <a:spcPts val="2300"/>
              </a:lnSpc>
              <a:buNone/>
            </a:pP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E+</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(Excitation Positive) → Red wire</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E−</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(Excitation Negative) → Black wire</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(Amplifier Positive) → White wire</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(Amplifier Negative) → Green wire</a:t>
            </a:r>
            <a:endParaRPr lang="en-US" sz="1450" dirty="0"/>
          </a:p>
        </p:txBody>
      </p:sp>
      <p:sp>
        <p:nvSpPr>
          <p:cNvPr id="8" name="Shape 6"/>
          <p:cNvSpPr/>
          <p:nvPr/>
        </p:nvSpPr>
        <p:spPr>
          <a:xfrm>
            <a:off x="7407354" y="1778437"/>
            <a:ext cx="6485811" cy="1991916"/>
          </a:xfrm>
          <a:prstGeom prst="roundRect">
            <a:avLst>
              <a:gd name="adj" fmla="val 5509"/>
            </a:avLst>
          </a:prstGeom>
          <a:solidFill>
            <a:srgbClr val="FFFFFF"/>
          </a:solidFill>
          <a:ln w="22860">
            <a:solidFill>
              <a:srgbClr val="D8D4D4"/>
            </a:solidFill>
            <a:prstDash val="solid"/>
          </a:ln>
        </p:spPr>
      </p:sp>
      <p:sp>
        <p:nvSpPr>
          <p:cNvPr id="9" name="Shape 7"/>
          <p:cNvSpPr/>
          <p:nvPr/>
        </p:nvSpPr>
        <p:spPr>
          <a:xfrm>
            <a:off x="7384494" y="1778437"/>
            <a:ext cx="91440" cy="1991916"/>
          </a:xfrm>
          <a:prstGeom prst="roundRect">
            <a:avLst>
              <a:gd name="adj" fmla="val 30235"/>
            </a:avLst>
          </a:prstGeom>
          <a:solidFill>
            <a:srgbClr val="3E2513"/>
          </a:solidFill>
        </p:spPr>
      </p:sp>
      <p:sp>
        <p:nvSpPr>
          <p:cNvPr id="10" name="Text 8"/>
          <p:cNvSpPr/>
          <p:nvPr/>
        </p:nvSpPr>
        <p:spPr>
          <a:xfrm>
            <a:off x="7683103" y="1985605"/>
            <a:ext cx="2303859" cy="287893"/>
          </a:xfrm>
          <a:prstGeom prst="rect">
            <a:avLst/>
          </a:prstGeom>
          <a:noFill/>
        </p:spPr>
        <p:txBody>
          <a:bodyPr wrap="none" lIns="0" tIns="0" rIns="0" bIns="0" rtlCol="0" anchor="t"/>
          <a:lstStyle/>
          <a:p>
            <a:pPr marL="0" indent="0" algn="l">
              <a:lnSpc>
                <a:spcPts val="2250"/>
              </a:lnSpc>
              <a:buNone/>
            </a:pPr>
            <a:r>
              <a:rPr lang="en-US" sz="1800" dirty="0">
                <a:solidFill>
                  <a:srgbClr val="504C49"/>
                </a:solidFill>
                <a:latin typeface="Platypi Medium" pitchFamily="34" charset="0"/>
                <a:ea typeface="Platypi Medium" pitchFamily="34" charset="-122"/>
                <a:cs typeface="Platypi Medium" pitchFamily="34" charset="-120"/>
              </a:rPr>
              <a:t>HX711 to Arduino</a:t>
            </a:r>
            <a:endParaRPr lang="en-US" sz="1800" dirty="0"/>
          </a:p>
        </p:txBody>
      </p:sp>
      <p:sp>
        <p:nvSpPr>
          <p:cNvPr id="11" name="Text 9"/>
          <p:cNvSpPr/>
          <p:nvPr/>
        </p:nvSpPr>
        <p:spPr>
          <a:xfrm>
            <a:off x="7683103" y="2383988"/>
            <a:ext cx="6002893" cy="1179195"/>
          </a:xfrm>
          <a:prstGeom prst="rect">
            <a:avLst/>
          </a:prstGeom>
          <a:noFill/>
        </p:spPr>
        <p:txBody>
          <a:bodyPr wrap="square" lIns="0" tIns="0" rIns="0" bIns="0" rtlCol="0" anchor="t"/>
          <a:lstStyle/>
          <a:p>
            <a:pPr marL="0" indent="0" algn="l">
              <a:lnSpc>
                <a:spcPts val="2300"/>
              </a:lnSpc>
              <a:buNone/>
            </a:pP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DT</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(Data) → Arduino Pin D3</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SCK</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(Clock) → Arduino Pin D2</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VCC</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 Arduino 5V</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GND</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 Arduino GND</a:t>
            </a:r>
            <a:endParaRPr lang="en-US" sz="1450" dirty="0"/>
          </a:p>
        </p:txBody>
      </p:sp>
      <p:sp>
        <p:nvSpPr>
          <p:cNvPr id="12" name="Shape 10"/>
          <p:cNvSpPr/>
          <p:nvPr/>
        </p:nvSpPr>
        <p:spPr>
          <a:xfrm>
            <a:off x="737235" y="3954661"/>
            <a:ext cx="6485811" cy="1697117"/>
          </a:xfrm>
          <a:prstGeom prst="roundRect">
            <a:avLst>
              <a:gd name="adj" fmla="val 6466"/>
            </a:avLst>
          </a:prstGeom>
          <a:solidFill>
            <a:srgbClr val="FFFFFF"/>
          </a:solidFill>
          <a:ln w="22860">
            <a:solidFill>
              <a:srgbClr val="D8D4D4"/>
            </a:solidFill>
            <a:prstDash val="solid"/>
          </a:ln>
        </p:spPr>
      </p:sp>
      <p:sp>
        <p:nvSpPr>
          <p:cNvPr id="13" name="Shape 11"/>
          <p:cNvSpPr/>
          <p:nvPr/>
        </p:nvSpPr>
        <p:spPr>
          <a:xfrm>
            <a:off x="714375" y="3954661"/>
            <a:ext cx="91440" cy="1697117"/>
          </a:xfrm>
          <a:prstGeom prst="roundRect">
            <a:avLst>
              <a:gd name="adj" fmla="val 30235"/>
            </a:avLst>
          </a:prstGeom>
          <a:solidFill>
            <a:srgbClr val="3E2513"/>
          </a:solidFill>
        </p:spPr>
      </p:sp>
      <p:sp>
        <p:nvSpPr>
          <p:cNvPr id="14" name="Text 12"/>
          <p:cNvSpPr/>
          <p:nvPr/>
        </p:nvSpPr>
        <p:spPr>
          <a:xfrm>
            <a:off x="1012984" y="4161830"/>
            <a:ext cx="2777014" cy="287893"/>
          </a:xfrm>
          <a:prstGeom prst="rect">
            <a:avLst/>
          </a:prstGeom>
          <a:noFill/>
        </p:spPr>
        <p:txBody>
          <a:bodyPr wrap="none" lIns="0" tIns="0" rIns="0" bIns="0" rtlCol="0" anchor="t"/>
          <a:lstStyle/>
          <a:p>
            <a:pPr marL="0" indent="0" algn="l">
              <a:lnSpc>
                <a:spcPts val="2250"/>
              </a:lnSpc>
              <a:buNone/>
            </a:pPr>
            <a:r>
              <a:rPr lang="en-US" sz="1800" dirty="0">
                <a:solidFill>
                  <a:srgbClr val="504C49"/>
                </a:solidFill>
                <a:latin typeface="Platypi Medium" pitchFamily="34" charset="0"/>
                <a:ea typeface="Platypi Medium" pitchFamily="34" charset="-122"/>
                <a:cs typeface="Platypi Medium" pitchFamily="34" charset="-120"/>
              </a:rPr>
              <a:t>Relay Module to Arduino</a:t>
            </a:r>
            <a:endParaRPr lang="en-US" sz="1800" dirty="0"/>
          </a:p>
        </p:txBody>
      </p:sp>
      <p:sp>
        <p:nvSpPr>
          <p:cNvPr id="15" name="Text 13"/>
          <p:cNvSpPr/>
          <p:nvPr/>
        </p:nvSpPr>
        <p:spPr>
          <a:xfrm>
            <a:off x="1012984" y="4560213"/>
            <a:ext cx="6002893" cy="884396"/>
          </a:xfrm>
          <a:prstGeom prst="rect">
            <a:avLst/>
          </a:prstGeom>
          <a:noFill/>
        </p:spPr>
        <p:txBody>
          <a:bodyPr wrap="square" lIns="0" tIns="0" rIns="0" bIns="0" rtlCol="0" anchor="t"/>
          <a:lstStyle/>
          <a:p>
            <a:pPr marL="0" indent="0" algn="l">
              <a:lnSpc>
                <a:spcPts val="2300"/>
              </a:lnSpc>
              <a:buNone/>
            </a:pP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IN</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(Control Signal) → Arduino Pin D8</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VCC</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 Arduino 5V or external 5V</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GND</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 Arduino GND</a:t>
            </a:r>
            <a:endParaRPr lang="en-US" sz="1450" dirty="0"/>
          </a:p>
        </p:txBody>
      </p:sp>
      <p:sp>
        <p:nvSpPr>
          <p:cNvPr id="16" name="Shape 14"/>
          <p:cNvSpPr/>
          <p:nvPr/>
        </p:nvSpPr>
        <p:spPr>
          <a:xfrm>
            <a:off x="7407354" y="3954661"/>
            <a:ext cx="6485811" cy="1697117"/>
          </a:xfrm>
          <a:prstGeom prst="roundRect">
            <a:avLst>
              <a:gd name="adj" fmla="val 6466"/>
            </a:avLst>
          </a:prstGeom>
          <a:solidFill>
            <a:srgbClr val="FFFFFF"/>
          </a:solidFill>
          <a:ln w="22860">
            <a:solidFill>
              <a:srgbClr val="D8D4D4"/>
            </a:solidFill>
            <a:prstDash val="solid"/>
          </a:ln>
        </p:spPr>
      </p:sp>
      <p:sp>
        <p:nvSpPr>
          <p:cNvPr id="17" name="Shape 15"/>
          <p:cNvSpPr/>
          <p:nvPr/>
        </p:nvSpPr>
        <p:spPr>
          <a:xfrm>
            <a:off x="7384494" y="3954661"/>
            <a:ext cx="91440" cy="1697117"/>
          </a:xfrm>
          <a:prstGeom prst="roundRect">
            <a:avLst>
              <a:gd name="adj" fmla="val 30235"/>
            </a:avLst>
          </a:prstGeom>
          <a:solidFill>
            <a:srgbClr val="3E2513"/>
          </a:solidFill>
        </p:spPr>
      </p:sp>
      <p:sp>
        <p:nvSpPr>
          <p:cNvPr id="18" name="Text 16"/>
          <p:cNvSpPr/>
          <p:nvPr/>
        </p:nvSpPr>
        <p:spPr>
          <a:xfrm>
            <a:off x="7683103" y="4161830"/>
            <a:ext cx="2303859" cy="287893"/>
          </a:xfrm>
          <a:prstGeom prst="rect">
            <a:avLst/>
          </a:prstGeom>
          <a:noFill/>
        </p:spPr>
        <p:txBody>
          <a:bodyPr wrap="none" lIns="0" tIns="0" rIns="0" bIns="0" rtlCol="0" anchor="t"/>
          <a:lstStyle/>
          <a:p>
            <a:pPr marL="0" indent="0" algn="l">
              <a:lnSpc>
                <a:spcPts val="2250"/>
              </a:lnSpc>
              <a:buNone/>
            </a:pPr>
            <a:r>
              <a:rPr lang="en-US" sz="1800" dirty="0">
                <a:solidFill>
                  <a:srgbClr val="504C49"/>
                </a:solidFill>
                <a:latin typeface="Platypi Medium" pitchFamily="34" charset="0"/>
                <a:ea typeface="Platypi Medium" pitchFamily="34" charset="-122"/>
                <a:cs typeface="Platypi Medium" pitchFamily="34" charset="-120"/>
              </a:rPr>
              <a:t>Motor Connection</a:t>
            </a:r>
            <a:endParaRPr lang="en-US" sz="1800" dirty="0"/>
          </a:p>
        </p:txBody>
      </p:sp>
      <p:sp>
        <p:nvSpPr>
          <p:cNvPr id="19" name="Text 17"/>
          <p:cNvSpPr/>
          <p:nvPr/>
        </p:nvSpPr>
        <p:spPr>
          <a:xfrm>
            <a:off x="7683103" y="4560213"/>
            <a:ext cx="6002893" cy="884396"/>
          </a:xfrm>
          <a:prstGeom prst="rect">
            <a:avLst/>
          </a:prstGeom>
          <a:noFill/>
        </p:spPr>
        <p:txBody>
          <a:bodyPr wrap="square" lIns="0" tIns="0" rIns="0" bIns="0" rtlCol="0" anchor="t"/>
          <a:lstStyle/>
          <a:p>
            <a:pPr marL="0" indent="0" algn="l">
              <a:lnSpc>
                <a:spcPts val="2300"/>
              </a:lnSpc>
              <a:buNone/>
            </a:pP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Motor Terminal 1</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 Relay COM</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Motor Terminal 2</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 Relay NO (Normally Open)</a:t>
            </a:r>
            <a:r>
              <a:rPr lang="en-US" sz="145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Power Supply</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 Through relay to motor</a:t>
            </a:r>
            <a:endParaRPr lang="en-US" sz="1450" dirty="0"/>
          </a:p>
        </p:txBody>
      </p:sp>
      <p:sp>
        <p:nvSpPr>
          <p:cNvPr id="20" name="Text 18"/>
          <p:cNvSpPr/>
          <p:nvPr/>
        </p:nvSpPr>
        <p:spPr>
          <a:xfrm>
            <a:off x="737235" y="5928241"/>
            <a:ext cx="2764631" cy="345519"/>
          </a:xfrm>
          <a:prstGeom prst="rect">
            <a:avLst/>
          </a:prstGeom>
          <a:noFill/>
        </p:spPr>
        <p:txBody>
          <a:bodyPr wrap="none" lIns="0" tIns="0" rIns="0" bIns="0" rtlCol="0" anchor="t"/>
          <a:lstStyle/>
          <a:p>
            <a:pPr marL="0" indent="0" algn="l">
              <a:lnSpc>
                <a:spcPts val="2700"/>
              </a:lnSpc>
              <a:buNone/>
            </a:pPr>
            <a:r>
              <a:rPr lang="en-US" sz="2150" dirty="0">
                <a:solidFill>
                  <a:srgbClr val="201B18"/>
                </a:solidFill>
                <a:latin typeface="Platypi Medium" pitchFamily="34" charset="0"/>
                <a:ea typeface="Platypi Medium" pitchFamily="34" charset="-122"/>
                <a:cs typeface="Platypi Medium" pitchFamily="34" charset="-120"/>
              </a:rPr>
              <a:t>Operation Logic</a:t>
            </a:r>
            <a:endParaRPr lang="en-US" sz="2150" dirty="0"/>
          </a:p>
        </p:txBody>
      </p:sp>
      <p:sp>
        <p:nvSpPr>
          <p:cNvPr id="21" name="Text 19"/>
          <p:cNvSpPr/>
          <p:nvPr/>
        </p:nvSpPr>
        <p:spPr>
          <a:xfrm>
            <a:off x="737235" y="6550223"/>
            <a:ext cx="13155930" cy="1179195"/>
          </a:xfrm>
          <a:prstGeom prst="rect">
            <a:avLst/>
          </a:prstGeom>
          <a:noFill/>
        </p:spPr>
        <p:txBody>
          <a:bodyPr wrap="square" lIns="0" tIns="0" rIns="0" bIns="0" rtlCol="0" anchor="t"/>
          <a:lstStyle/>
          <a:p>
            <a:pPr marL="0" indent="0" algn="l">
              <a:lnSpc>
                <a:spcPts val="2300"/>
              </a:lnSpc>
              <a:buNone/>
            </a:pP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The HX711 module continuously sends amplified digital weight data to the Arduino. The microcontroller executes intelligent comparison logic: if the difference between current and previous readings remains negligible over multiple measurement cycles, the relay automatically switches off the motor. This ensures </a:t>
            </a:r>
            <a:r>
              <a:rPr lang="en-US" sz="1450" b="1" dirty="0">
                <a:solidFill>
                  <a:srgbClr val="3E2513"/>
                </a:solidFill>
                <a:latin typeface="Source Serif 4" panose="02040603050405020204" pitchFamily="34" charset="0"/>
                <a:ea typeface="Source Serif 4" panose="02040603050405020204" pitchFamily="34" charset="-122"/>
                <a:cs typeface="Source Serif 4" panose="02040603050405020204" pitchFamily="34" charset="-120"/>
              </a:rPr>
              <a:t>automatic shutdown based on actual milk collection completion</a:t>
            </a:r>
            <a:r>
              <a:rPr lang="en-US" sz="145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not arbitrary timers or manual intervention—providing both efficiency and safety.</a:t>
            </a:r>
            <a:endParaRPr lang="en-US" sz="1450" dirty="0"/>
          </a:p>
        </p:txBody>
      </p:sp>
      <p:sp>
        <p:nvSpPr>
          <p:cNvPr id="22" name="Text Box 21"/>
          <p:cNvSpPr txBox="1"/>
          <p:nvPr/>
        </p:nvSpPr>
        <p:spPr>
          <a:xfrm>
            <a:off x="12891135" y="7802245"/>
            <a:ext cx="1627505" cy="313055"/>
          </a:xfrm>
          <a:prstGeom prst="rect">
            <a:avLst/>
          </a:prstGeom>
          <a:solidFill>
            <a:schemeClr val="bg1"/>
          </a:solidFill>
        </p:spPr>
        <p:txBody>
          <a:bodyPr wrap="square" rtlCol="0">
            <a:noAutofit/>
          </a:bodyPr>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descr="m2"/>
          <p:cNvPicPr>
            <a:picLocks noChangeAspect="1"/>
          </p:cNvPicPr>
          <p:nvPr/>
        </p:nvPicPr>
        <p:blipFill>
          <a:blip r:embed="rId1"/>
          <a:stretch>
            <a:fillRect/>
          </a:stretch>
        </p:blipFill>
        <p:spPr>
          <a:xfrm>
            <a:off x="9110980" y="4536440"/>
            <a:ext cx="5519420" cy="3677920"/>
          </a:xfrm>
          <a:prstGeom prst="rect">
            <a:avLst/>
          </a:prstGeom>
        </p:spPr>
      </p:pic>
      <p:sp>
        <p:nvSpPr>
          <p:cNvPr id="2" name="Text 0"/>
          <p:cNvSpPr/>
          <p:nvPr/>
        </p:nvSpPr>
        <p:spPr>
          <a:xfrm>
            <a:off x="419219" y="288131"/>
            <a:ext cx="2970728" cy="327541"/>
          </a:xfrm>
          <a:prstGeom prst="rect">
            <a:avLst/>
          </a:prstGeom>
          <a:noFill/>
        </p:spPr>
        <p:txBody>
          <a:bodyPr wrap="none" lIns="0" tIns="0" rIns="0" bIns="0" rtlCol="0" anchor="t"/>
          <a:lstStyle/>
          <a:p>
            <a:pPr marL="0" indent="0" algn="l">
              <a:lnSpc>
                <a:spcPts val="2550"/>
              </a:lnSpc>
              <a:buNone/>
            </a:pPr>
            <a:r>
              <a:rPr lang="en-US" sz="2400" dirty="0">
                <a:solidFill>
                  <a:srgbClr val="201B18"/>
                </a:solidFill>
                <a:latin typeface="Platypi Medium" pitchFamily="34" charset="0"/>
                <a:ea typeface="Platypi Medium" pitchFamily="34" charset="-122"/>
                <a:cs typeface="Platypi Medium" pitchFamily="34" charset="-120"/>
              </a:rPr>
              <a:t>Hardware Components</a:t>
            </a:r>
            <a:endParaRPr lang="en-US" sz="2400" dirty="0">
              <a:solidFill>
                <a:srgbClr val="201B18"/>
              </a:solidFill>
              <a:latin typeface="Platypi Medium" pitchFamily="34" charset="0"/>
              <a:ea typeface="Platypi Medium" pitchFamily="34" charset="-122"/>
              <a:cs typeface="Platypi Medium" pitchFamily="34" charset="-120"/>
            </a:endParaRPr>
          </a:p>
        </p:txBody>
      </p:sp>
      <p:sp>
        <p:nvSpPr>
          <p:cNvPr id="3" name="Shape 1"/>
          <p:cNvSpPr/>
          <p:nvPr/>
        </p:nvSpPr>
        <p:spPr>
          <a:xfrm>
            <a:off x="419219" y="825222"/>
            <a:ext cx="13791962" cy="2484120"/>
          </a:xfrm>
          <a:prstGeom prst="roundRect">
            <a:avLst>
              <a:gd name="adj" fmla="val 633"/>
            </a:avLst>
          </a:prstGeom>
          <a:noFill/>
          <a:ln w="7620">
            <a:solidFill>
              <a:srgbClr val="000000">
                <a:alpha val="8000"/>
              </a:srgbClr>
            </a:solidFill>
            <a:prstDash val="solid"/>
          </a:ln>
        </p:spPr>
      </p:sp>
      <p:sp>
        <p:nvSpPr>
          <p:cNvPr id="4" name="Shape 2"/>
          <p:cNvSpPr/>
          <p:nvPr/>
        </p:nvSpPr>
        <p:spPr>
          <a:xfrm>
            <a:off x="426839" y="832842"/>
            <a:ext cx="13776722" cy="308610"/>
          </a:xfrm>
          <a:prstGeom prst="rect">
            <a:avLst/>
          </a:prstGeom>
          <a:solidFill>
            <a:srgbClr val="FFFFFF">
              <a:alpha val="4000"/>
            </a:srgbClr>
          </a:solidFill>
        </p:spPr>
      </p:sp>
      <p:sp>
        <p:nvSpPr>
          <p:cNvPr id="5" name="Text 3"/>
          <p:cNvSpPr/>
          <p:nvPr/>
        </p:nvSpPr>
        <p:spPr>
          <a:xfrm>
            <a:off x="531733" y="903327"/>
            <a:ext cx="3230761" cy="167640"/>
          </a:xfrm>
          <a:prstGeom prst="rect">
            <a:avLst/>
          </a:prstGeom>
          <a:noFill/>
        </p:spPr>
        <p:txBody>
          <a:bodyPr wrap="none" lIns="0" tIns="0" rIns="0" bIns="0" rtlCol="0" anchor="t"/>
          <a:lstStyle/>
          <a:p>
            <a:pPr marL="0" indent="0" algn="l">
              <a:lnSpc>
                <a:spcPts val="1300"/>
              </a:lnSpc>
              <a:buNone/>
            </a:pPr>
            <a:r>
              <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Component</a:t>
            </a:r>
            <a:endPar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6" name="Text 4"/>
          <p:cNvSpPr/>
          <p:nvPr/>
        </p:nvSpPr>
        <p:spPr>
          <a:xfrm>
            <a:off x="3979664" y="903327"/>
            <a:ext cx="3226951" cy="167640"/>
          </a:xfrm>
          <a:prstGeom prst="rect">
            <a:avLst/>
          </a:prstGeom>
          <a:noFill/>
        </p:spPr>
        <p:txBody>
          <a:bodyPr wrap="none" lIns="0" tIns="0" rIns="0" bIns="0" rtlCol="0" anchor="t"/>
          <a:lstStyle/>
          <a:p>
            <a:pPr marL="0" indent="0" algn="l">
              <a:lnSpc>
                <a:spcPts val="1300"/>
              </a:lnSpc>
              <a:buNone/>
            </a:pPr>
            <a:r>
              <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Specification</a:t>
            </a:r>
            <a:endPar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7" name="Text 5"/>
          <p:cNvSpPr/>
          <p:nvPr/>
        </p:nvSpPr>
        <p:spPr>
          <a:xfrm>
            <a:off x="7423785" y="903327"/>
            <a:ext cx="6675001" cy="167640"/>
          </a:xfrm>
          <a:prstGeom prst="rect">
            <a:avLst/>
          </a:prstGeom>
          <a:noFill/>
        </p:spPr>
        <p:txBody>
          <a:bodyPr wrap="none" lIns="0" tIns="0" rIns="0" bIns="0" rtlCol="0" anchor="t"/>
          <a:lstStyle/>
          <a:p>
            <a:pPr marL="0" indent="0" algn="l">
              <a:lnSpc>
                <a:spcPts val="1300"/>
              </a:lnSpc>
              <a:buNone/>
            </a:pPr>
            <a:r>
              <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Function</a:t>
            </a:r>
            <a:endPar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8" name="Shape 6"/>
          <p:cNvSpPr/>
          <p:nvPr/>
        </p:nvSpPr>
        <p:spPr>
          <a:xfrm>
            <a:off x="426839" y="1141452"/>
            <a:ext cx="13776722" cy="308610"/>
          </a:xfrm>
          <a:prstGeom prst="rect">
            <a:avLst/>
          </a:prstGeom>
          <a:solidFill>
            <a:srgbClr val="000000">
              <a:alpha val="4000"/>
            </a:srgbClr>
          </a:solidFill>
        </p:spPr>
      </p:sp>
      <p:sp>
        <p:nvSpPr>
          <p:cNvPr id="9" name="Text 7"/>
          <p:cNvSpPr/>
          <p:nvPr/>
        </p:nvSpPr>
        <p:spPr>
          <a:xfrm>
            <a:off x="531733" y="1211937"/>
            <a:ext cx="323076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Arduino Uno</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0" name="Text 8"/>
          <p:cNvSpPr/>
          <p:nvPr/>
        </p:nvSpPr>
        <p:spPr>
          <a:xfrm>
            <a:off x="3979664" y="1211937"/>
            <a:ext cx="322695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ATmega328P</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1" name="Text 9"/>
          <p:cNvSpPr/>
          <p:nvPr/>
        </p:nvSpPr>
        <p:spPr>
          <a:xfrm>
            <a:off x="7423785" y="1211937"/>
            <a:ext cx="667500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Main controller for processing sensor data and executing control logic</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2" name="Shape 10"/>
          <p:cNvSpPr/>
          <p:nvPr/>
        </p:nvSpPr>
        <p:spPr>
          <a:xfrm>
            <a:off x="426839" y="1450062"/>
            <a:ext cx="13776722" cy="308610"/>
          </a:xfrm>
          <a:prstGeom prst="rect">
            <a:avLst/>
          </a:prstGeom>
          <a:solidFill>
            <a:srgbClr val="FFFFFF">
              <a:alpha val="4000"/>
            </a:srgbClr>
          </a:solidFill>
        </p:spPr>
      </p:sp>
      <p:sp>
        <p:nvSpPr>
          <p:cNvPr id="13" name="Text 11"/>
          <p:cNvSpPr/>
          <p:nvPr/>
        </p:nvSpPr>
        <p:spPr>
          <a:xfrm>
            <a:off x="531733" y="1520547"/>
            <a:ext cx="323076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Load Cell</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4" name="Text 12"/>
          <p:cNvSpPr/>
          <p:nvPr/>
        </p:nvSpPr>
        <p:spPr>
          <a:xfrm>
            <a:off x="3979664" y="1520547"/>
            <a:ext cx="322695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5–10 kg range</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5" name="Text 13"/>
          <p:cNvSpPr/>
          <p:nvPr/>
        </p:nvSpPr>
        <p:spPr>
          <a:xfrm>
            <a:off x="7423785" y="1520547"/>
            <a:ext cx="667500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Measures milk weight with high precision during collection process</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6" name="Shape 14"/>
          <p:cNvSpPr/>
          <p:nvPr/>
        </p:nvSpPr>
        <p:spPr>
          <a:xfrm>
            <a:off x="426839" y="1758672"/>
            <a:ext cx="13776722" cy="308610"/>
          </a:xfrm>
          <a:prstGeom prst="rect">
            <a:avLst/>
          </a:prstGeom>
          <a:solidFill>
            <a:srgbClr val="000000">
              <a:alpha val="4000"/>
            </a:srgbClr>
          </a:solidFill>
        </p:spPr>
      </p:sp>
      <p:sp>
        <p:nvSpPr>
          <p:cNvPr id="17" name="Text 15"/>
          <p:cNvSpPr/>
          <p:nvPr/>
        </p:nvSpPr>
        <p:spPr>
          <a:xfrm>
            <a:off x="531733" y="1829157"/>
            <a:ext cx="323076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HX711 Module</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8" name="Text 16"/>
          <p:cNvSpPr/>
          <p:nvPr/>
        </p:nvSpPr>
        <p:spPr>
          <a:xfrm>
            <a:off x="3979664" y="1829157"/>
            <a:ext cx="322695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24-bit ADC</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19" name="Text 17"/>
          <p:cNvSpPr/>
          <p:nvPr/>
        </p:nvSpPr>
        <p:spPr>
          <a:xfrm>
            <a:off x="7423785" y="1829157"/>
            <a:ext cx="667500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Signal amplification and analog-to-digital conversion of load cell data</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0" name="Shape 18"/>
          <p:cNvSpPr/>
          <p:nvPr/>
        </p:nvSpPr>
        <p:spPr>
          <a:xfrm>
            <a:off x="426839" y="2067282"/>
            <a:ext cx="13776722" cy="308610"/>
          </a:xfrm>
          <a:prstGeom prst="rect">
            <a:avLst/>
          </a:prstGeom>
          <a:solidFill>
            <a:srgbClr val="FFFFFF">
              <a:alpha val="4000"/>
            </a:srgbClr>
          </a:solidFill>
        </p:spPr>
      </p:sp>
      <p:sp>
        <p:nvSpPr>
          <p:cNvPr id="21" name="Text 19"/>
          <p:cNvSpPr/>
          <p:nvPr/>
        </p:nvSpPr>
        <p:spPr>
          <a:xfrm>
            <a:off x="531733" y="2137767"/>
            <a:ext cx="323076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Relay Module</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2" name="Text 20"/>
          <p:cNvSpPr/>
          <p:nvPr/>
        </p:nvSpPr>
        <p:spPr>
          <a:xfrm>
            <a:off x="3979664" y="2137767"/>
            <a:ext cx="322695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5V SPDT</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3" name="Text 21"/>
          <p:cNvSpPr/>
          <p:nvPr/>
        </p:nvSpPr>
        <p:spPr>
          <a:xfrm>
            <a:off x="7423785" y="2137767"/>
            <a:ext cx="667500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Electronic switch for motor control based on Arduino commands</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4" name="Shape 22"/>
          <p:cNvSpPr/>
          <p:nvPr/>
        </p:nvSpPr>
        <p:spPr>
          <a:xfrm>
            <a:off x="426839" y="2375892"/>
            <a:ext cx="13776722" cy="308610"/>
          </a:xfrm>
          <a:prstGeom prst="rect">
            <a:avLst/>
          </a:prstGeom>
          <a:solidFill>
            <a:srgbClr val="000000">
              <a:alpha val="4000"/>
            </a:srgbClr>
          </a:solidFill>
        </p:spPr>
      </p:sp>
      <p:sp>
        <p:nvSpPr>
          <p:cNvPr id="25" name="Text 23"/>
          <p:cNvSpPr/>
          <p:nvPr/>
        </p:nvSpPr>
        <p:spPr>
          <a:xfrm>
            <a:off x="531733" y="2446377"/>
            <a:ext cx="323076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DC Motor/Pump</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6" name="Text 24"/>
          <p:cNvSpPr/>
          <p:nvPr/>
        </p:nvSpPr>
        <p:spPr>
          <a:xfrm>
            <a:off x="3979664" y="2446377"/>
            <a:ext cx="322695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5–12V</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7" name="Text 25"/>
          <p:cNvSpPr/>
          <p:nvPr/>
        </p:nvSpPr>
        <p:spPr>
          <a:xfrm>
            <a:off x="7423785" y="2446377"/>
            <a:ext cx="667500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Simulates milking mechanism (in actual implementation, drives milk pump)</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28" name="Shape 26"/>
          <p:cNvSpPr/>
          <p:nvPr/>
        </p:nvSpPr>
        <p:spPr>
          <a:xfrm>
            <a:off x="426839" y="2684502"/>
            <a:ext cx="13776722" cy="308610"/>
          </a:xfrm>
          <a:prstGeom prst="rect">
            <a:avLst/>
          </a:prstGeom>
          <a:solidFill>
            <a:srgbClr val="FFFFFF">
              <a:alpha val="4000"/>
            </a:srgbClr>
          </a:solidFill>
        </p:spPr>
      </p:sp>
      <p:sp>
        <p:nvSpPr>
          <p:cNvPr id="29" name="Text 27"/>
          <p:cNvSpPr/>
          <p:nvPr/>
        </p:nvSpPr>
        <p:spPr>
          <a:xfrm>
            <a:off x="531733" y="2754987"/>
            <a:ext cx="323076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Milk Collection Tank</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0" name="Text 28"/>
          <p:cNvSpPr/>
          <p:nvPr/>
        </p:nvSpPr>
        <p:spPr>
          <a:xfrm>
            <a:off x="3979664" y="2754987"/>
            <a:ext cx="322695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Stainless/Plastic</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1" name="Text 29"/>
          <p:cNvSpPr/>
          <p:nvPr/>
        </p:nvSpPr>
        <p:spPr>
          <a:xfrm>
            <a:off x="7423785" y="2754987"/>
            <a:ext cx="667500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Food-grade container for hygienic milk collection and storage</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2" name="Shape 30"/>
          <p:cNvSpPr/>
          <p:nvPr/>
        </p:nvSpPr>
        <p:spPr>
          <a:xfrm>
            <a:off x="426839" y="2993112"/>
            <a:ext cx="13776722" cy="308610"/>
          </a:xfrm>
          <a:prstGeom prst="rect">
            <a:avLst/>
          </a:prstGeom>
          <a:solidFill>
            <a:srgbClr val="000000">
              <a:alpha val="4000"/>
            </a:srgbClr>
          </a:solidFill>
        </p:spPr>
      </p:sp>
      <p:sp>
        <p:nvSpPr>
          <p:cNvPr id="33" name="Text 31"/>
          <p:cNvSpPr/>
          <p:nvPr/>
        </p:nvSpPr>
        <p:spPr>
          <a:xfrm>
            <a:off x="531733" y="3063597"/>
            <a:ext cx="323076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Power Supply</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4" name="Text 32"/>
          <p:cNvSpPr/>
          <p:nvPr/>
        </p:nvSpPr>
        <p:spPr>
          <a:xfrm>
            <a:off x="3979664" y="3063597"/>
            <a:ext cx="322695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5–12V Adapter</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5" name="Text 33"/>
          <p:cNvSpPr/>
          <p:nvPr/>
        </p:nvSpPr>
        <p:spPr>
          <a:xfrm>
            <a:off x="7423785" y="3063597"/>
            <a:ext cx="6675001" cy="167640"/>
          </a:xfrm>
          <a:prstGeom prst="rect">
            <a:avLst/>
          </a:prstGeom>
          <a:noFill/>
        </p:spPr>
        <p:txBody>
          <a:bodyPr wrap="none" lIns="0" tIns="0" rIns="0" bIns="0" rtlCol="0" anchor="t"/>
          <a:lstStyle/>
          <a:p>
            <a:pPr marL="0" indent="0" algn="l">
              <a:lnSpc>
                <a:spcPts val="1300"/>
              </a:lnSpc>
              <a:buNone/>
            </a:pP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Provides stable power to entire system including Arduino and motor</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6" name="Text 34"/>
          <p:cNvSpPr/>
          <p:nvPr/>
        </p:nvSpPr>
        <p:spPr>
          <a:xfrm>
            <a:off x="419219" y="3466505"/>
            <a:ext cx="1572101" cy="196453"/>
          </a:xfrm>
          <a:prstGeom prst="rect">
            <a:avLst/>
          </a:prstGeom>
          <a:noFill/>
        </p:spPr>
        <p:txBody>
          <a:bodyPr wrap="none" lIns="0" tIns="0" rIns="0" bIns="0" rtlCol="0" anchor="t"/>
          <a:lstStyle/>
          <a:p>
            <a:pPr marL="0" indent="0" algn="l">
              <a:lnSpc>
                <a:spcPts val="1500"/>
              </a:lnSpc>
              <a:buNone/>
            </a:pPr>
            <a:r>
              <a:rPr lang="en-US" sz="1600" dirty="0">
                <a:solidFill>
                  <a:srgbClr val="201B18"/>
                </a:solidFill>
                <a:latin typeface="Platypi Medium" pitchFamily="34" charset="0"/>
                <a:ea typeface="Platypi Medium" pitchFamily="34" charset="-122"/>
                <a:cs typeface="Platypi Medium" pitchFamily="34" charset="-120"/>
              </a:rPr>
              <a:t>Physical Assembly</a:t>
            </a:r>
            <a:endParaRPr lang="en-US" sz="1600" dirty="0">
              <a:solidFill>
                <a:srgbClr val="201B18"/>
              </a:solidFill>
              <a:latin typeface="Platypi Medium" pitchFamily="34" charset="0"/>
              <a:ea typeface="Platypi Medium" pitchFamily="34" charset="-122"/>
              <a:cs typeface="Platypi Medium" pitchFamily="34" charset="-120"/>
            </a:endParaRPr>
          </a:p>
        </p:txBody>
      </p:sp>
      <p:sp>
        <p:nvSpPr>
          <p:cNvPr id="37" name="Text 35"/>
          <p:cNvSpPr/>
          <p:nvPr/>
        </p:nvSpPr>
        <p:spPr>
          <a:xfrm>
            <a:off x="419219" y="3914418"/>
            <a:ext cx="8172926" cy="335280"/>
          </a:xfrm>
          <a:prstGeom prst="rect">
            <a:avLst/>
          </a:prstGeom>
          <a:noFill/>
        </p:spPr>
        <p:txBody>
          <a:bodyPr wrap="square" lIns="0" tIns="0" rIns="0" bIns="0" rtlCol="0" anchor="t"/>
          <a:lstStyle/>
          <a:p>
            <a:pPr marL="0" indent="0" algn="l">
              <a:lnSpc>
                <a:spcPts val="1300"/>
              </a:lnSpc>
              <a:buSzPct val="100000"/>
              <a:buNone/>
            </a:pPr>
            <a:r>
              <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Load Cell Placement:</a:t>
            </a: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Securely mounted beneath the milk collection container with proper mechanical isolation to prevent external vibrations from affecting readings</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8" name="Text 36"/>
          <p:cNvSpPr/>
          <p:nvPr/>
        </p:nvSpPr>
        <p:spPr>
          <a:xfrm>
            <a:off x="419219" y="4286369"/>
            <a:ext cx="8172926" cy="167640"/>
          </a:xfrm>
          <a:prstGeom prst="rect">
            <a:avLst/>
          </a:prstGeom>
          <a:noFill/>
        </p:spPr>
        <p:txBody>
          <a:bodyPr wrap="none" lIns="0" tIns="0" rIns="0" bIns="0" rtlCol="0" anchor="t"/>
          <a:lstStyle/>
          <a:p>
            <a:pPr marL="0" indent="0" algn="l">
              <a:lnSpc>
                <a:spcPts val="1300"/>
              </a:lnSpc>
              <a:buSzPct val="100000"/>
              <a:buNone/>
            </a:pPr>
            <a:r>
              <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Control Circuit Housing:</a:t>
            </a: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Arduino and relay circuit are mounted in a separate waterproof enclosure for safety and protection from moisture</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39" name="Text 37"/>
          <p:cNvSpPr/>
          <p:nvPr/>
        </p:nvSpPr>
        <p:spPr>
          <a:xfrm>
            <a:off x="419219" y="4490680"/>
            <a:ext cx="8172926" cy="167640"/>
          </a:xfrm>
          <a:prstGeom prst="rect">
            <a:avLst/>
          </a:prstGeom>
          <a:noFill/>
        </p:spPr>
        <p:txBody>
          <a:bodyPr wrap="none" lIns="0" tIns="0" rIns="0" bIns="0" rtlCol="0" anchor="t"/>
          <a:lstStyle/>
          <a:p>
            <a:pPr marL="0" indent="0" algn="l">
              <a:lnSpc>
                <a:spcPts val="1300"/>
              </a:lnSpc>
              <a:buSzPct val="100000"/>
              <a:buNone/>
            </a:pPr>
            <a:r>
              <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Calibration Process:</a:t>
            </a: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System is calibrated using certified known weights (100g, 500g, 1kg, 2kg) to ensure measurement accuracy within ±5g tolerance</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
        <p:nvSpPr>
          <p:cNvPr id="40" name="Text 38"/>
          <p:cNvSpPr/>
          <p:nvPr/>
        </p:nvSpPr>
        <p:spPr>
          <a:xfrm>
            <a:off x="419219" y="4694992"/>
            <a:ext cx="8172926" cy="167640"/>
          </a:xfrm>
          <a:prstGeom prst="rect">
            <a:avLst/>
          </a:prstGeom>
          <a:noFill/>
        </p:spPr>
        <p:txBody>
          <a:bodyPr wrap="none" lIns="0" tIns="0" rIns="0" bIns="0" rtlCol="0" anchor="t"/>
          <a:lstStyle/>
          <a:p>
            <a:pPr marL="0" indent="0" algn="l">
              <a:lnSpc>
                <a:spcPts val="1300"/>
              </a:lnSpc>
              <a:buSzPct val="100000"/>
              <a:buNone/>
            </a:pPr>
            <a:r>
              <a:rPr lang="en-US" sz="1000" b="1"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Wiring Safety:</a:t>
            </a:r>
            <a:r>
              <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 All connections use proper gauge wiring with strain relief and protective sheathing</a:t>
            </a:r>
            <a:endParaRPr lang="en-US" sz="10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70203" y="460772"/>
            <a:ext cx="4842153" cy="523637"/>
          </a:xfrm>
          <a:prstGeom prst="rect">
            <a:avLst/>
          </a:prstGeom>
          <a:noFill/>
        </p:spPr>
        <p:txBody>
          <a:bodyPr wrap="none" lIns="0" tIns="0" rIns="0" bIns="0" rtlCol="0" anchor="t"/>
          <a:lstStyle/>
          <a:p>
            <a:pPr marL="0" indent="0" algn="l">
              <a:lnSpc>
                <a:spcPts val="4100"/>
              </a:lnSpc>
              <a:buNone/>
            </a:pPr>
            <a:r>
              <a:rPr lang="en-US" sz="3250" dirty="0">
                <a:solidFill>
                  <a:srgbClr val="201B18"/>
                </a:solidFill>
                <a:latin typeface="Platypi Medium" pitchFamily="34" charset="0"/>
                <a:ea typeface="Platypi Medium" pitchFamily="34" charset="-122"/>
                <a:cs typeface="Platypi Medium" pitchFamily="34" charset="-120"/>
              </a:rPr>
              <a:t>Results &amp; Observations</a:t>
            </a:r>
            <a:endParaRPr lang="en-US" sz="3250" dirty="0"/>
          </a:p>
        </p:txBody>
      </p:sp>
      <p:sp>
        <p:nvSpPr>
          <p:cNvPr id="3" name="Text 1"/>
          <p:cNvSpPr/>
          <p:nvPr/>
        </p:nvSpPr>
        <p:spPr>
          <a:xfrm>
            <a:off x="670203" y="1403152"/>
            <a:ext cx="4290298" cy="552926"/>
          </a:xfrm>
          <a:prstGeom prst="rect">
            <a:avLst/>
          </a:prstGeom>
          <a:noFill/>
        </p:spPr>
        <p:txBody>
          <a:bodyPr wrap="none" lIns="0" tIns="0" rIns="0" bIns="0" rtlCol="0" anchor="t"/>
          <a:lstStyle/>
          <a:p>
            <a:pPr marL="0" indent="0" algn="ctr">
              <a:lnSpc>
                <a:spcPts val="4350"/>
              </a:lnSpc>
              <a:buNone/>
            </a:pPr>
            <a:r>
              <a:rPr lang="en-US" sz="4350" dirty="0">
                <a:solidFill>
                  <a:srgbClr val="504C49"/>
                </a:solidFill>
                <a:latin typeface="Platypi Medium" pitchFamily="34" charset="0"/>
                <a:ea typeface="Platypi Medium" pitchFamily="34" charset="-122"/>
                <a:cs typeface="Platypi Medium" pitchFamily="34" charset="-120"/>
              </a:rPr>
              <a:t>±5g</a:t>
            </a:r>
            <a:endParaRPr lang="en-US" sz="4350" dirty="0"/>
          </a:p>
        </p:txBody>
      </p:sp>
      <p:sp>
        <p:nvSpPr>
          <p:cNvPr id="4" name="Text 2"/>
          <p:cNvSpPr/>
          <p:nvPr/>
        </p:nvSpPr>
        <p:spPr>
          <a:xfrm>
            <a:off x="1609606" y="2165390"/>
            <a:ext cx="2411492" cy="261699"/>
          </a:xfrm>
          <a:prstGeom prst="rect">
            <a:avLst/>
          </a:prstGeom>
          <a:noFill/>
        </p:spPr>
        <p:txBody>
          <a:bodyPr wrap="none" lIns="0" tIns="0" rIns="0" bIns="0" rtlCol="0" anchor="t"/>
          <a:lstStyle/>
          <a:p>
            <a:pPr marL="0" indent="0" algn="ctr">
              <a:lnSpc>
                <a:spcPts val="2050"/>
              </a:lnSpc>
              <a:buNone/>
            </a:pPr>
            <a:r>
              <a:rPr lang="en-US" sz="1600" dirty="0">
                <a:solidFill>
                  <a:srgbClr val="504C49"/>
                </a:solidFill>
                <a:latin typeface="Platypi Medium" pitchFamily="34" charset="0"/>
                <a:ea typeface="Platypi Medium" pitchFamily="34" charset="-122"/>
                <a:cs typeface="Platypi Medium" pitchFamily="34" charset="-120"/>
              </a:rPr>
              <a:t>Measurement Accuracy</a:t>
            </a:r>
            <a:endParaRPr lang="en-US" sz="1600" dirty="0"/>
          </a:p>
        </p:txBody>
      </p:sp>
      <p:sp>
        <p:nvSpPr>
          <p:cNvPr id="5" name="Text 3"/>
          <p:cNvSpPr/>
          <p:nvPr/>
        </p:nvSpPr>
        <p:spPr>
          <a:xfrm>
            <a:off x="670203" y="2527578"/>
            <a:ext cx="4290298" cy="536019"/>
          </a:xfrm>
          <a:prstGeom prst="rect">
            <a:avLst/>
          </a:prstGeom>
          <a:noFill/>
        </p:spPr>
        <p:txBody>
          <a:bodyPr wrap="square" lIns="0" tIns="0" rIns="0" bIns="0" rtlCol="0" anchor="t"/>
          <a:lstStyle/>
          <a:p>
            <a:pPr marL="0" indent="0" algn="ctr">
              <a:lnSpc>
                <a:spcPts val="2100"/>
              </a:lnSpc>
              <a:buNone/>
            </a:pPr>
            <a:r>
              <a:rPr lang="en-US" sz="13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Load cell calibration ensures precise readings within a 5-gram tolerance range</a:t>
            </a:r>
            <a:endParaRPr lang="en-US" sz="1300" dirty="0"/>
          </a:p>
        </p:txBody>
      </p:sp>
      <p:sp>
        <p:nvSpPr>
          <p:cNvPr id="6" name="Text 4"/>
          <p:cNvSpPr/>
          <p:nvPr/>
        </p:nvSpPr>
        <p:spPr>
          <a:xfrm>
            <a:off x="5169932" y="1403152"/>
            <a:ext cx="4290417" cy="552926"/>
          </a:xfrm>
          <a:prstGeom prst="rect">
            <a:avLst/>
          </a:prstGeom>
          <a:noFill/>
        </p:spPr>
        <p:txBody>
          <a:bodyPr wrap="none" lIns="0" tIns="0" rIns="0" bIns="0" rtlCol="0" anchor="t"/>
          <a:lstStyle/>
          <a:p>
            <a:pPr marL="0" indent="0" algn="ctr">
              <a:lnSpc>
                <a:spcPts val="4350"/>
              </a:lnSpc>
              <a:buNone/>
            </a:pPr>
            <a:r>
              <a:rPr lang="en-US" sz="4350" dirty="0">
                <a:solidFill>
                  <a:srgbClr val="504C49"/>
                </a:solidFill>
                <a:latin typeface="Platypi Medium" pitchFamily="34" charset="0"/>
                <a:ea typeface="Platypi Medium" pitchFamily="34" charset="-122"/>
                <a:cs typeface="Platypi Medium" pitchFamily="34" charset="-120"/>
              </a:rPr>
              <a:t>100%</a:t>
            </a:r>
            <a:endParaRPr lang="en-US" sz="4350" dirty="0"/>
          </a:p>
        </p:txBody>
      </p:sp>
      <p:sp>
        <p:nvSpPr>
          <p:cNvPr id="7" name="Text 5"/>
          <p:cNvSpPr/>
          <p:nvPr/>
        </p:nvSpPr>
        <p:spPr>
          <a:xfrm>
            <a:off x="6267807" y="2165390"/>
            <a:ext cx="2094667" cy="261699"/>
          </a:xfrm>
          <a:prstGeom prst="rect">
            <a:avLst/>
          </a:prstGeom>
          <a:noFill/>
        </p:spPr>
        <p:txBody>
          <a:bodyPr wrap="none" lIns="0" tIns="0" rIns="0" bIns="0" rtlCol="0" anchor="t"/>
          <a:lstStyle/>
          <a:p>
            <a:pPr marL="0" indent="0" algn="ctr">
              <a:lnSpc>
                <a:spcPts val="2050"/>
              </a:lnSpc>
              <a:buNone/>
            </a:pPr>
            <a:r>
              <a:rPr lang="en-US" sz="1600" dirty="0">
                <a:solidFill>
                  <a:srgbClr val="504C49"/>
                </a:solidFill>
                <a:latin typeface="Platypi Medium" pitchFamily="34" charset="0"/>
                <a:ea typeface="Platypi Medium" pitchFamily="34" charset="-122"/>
                <a:cs typeface="Platypi Medium" pitchFamily="34" charset="-120"/>
              </a:rPr>
              <a:t>Auto-Stop Success</a:t>
            </a:r>
            <a:endParaRPr lang="en-US" sz="1600" dirty="0"/>
          </a:p>
        </p:txBody>
      </p:sp>
      <p:sp>
        <p:nvSpPr>
          <p:cNvPr id="8" name="Text 6"/>
          <p:cNvSpPr/>
          <p:nvPr/>
        </p:nvSpPr>
        <p:spPr>
          <a:xfrm>
            <a:off x="5169932" y="2527578"/>
            <a:ext cx="4290417" cy="536019"/>
          </a:xfrm>
          <a:prstGeom prst="rect">
            <a:avLst/>
          </a:prstGeom>
          <a:noFill/>
        </p:spPr>
        <p:txBody>
          <a:bodyPr wrap="square" lIns="0" tIns="0" rIns="0" bIns="0" rtlCol="0" anchor="t"/>
          <a:lstStyle/>
          <a:p>
            <a:pPr marL="0" indent="0" algn="ctr">
              <a:lnSpc>
                <a:spcPts val="2100"/>
              </a:lnSpc>
              <a:buNone/>
            </a:pPr>
            <a:r>
              <a:rPr lang="en-US" sz="13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System reliably detects milk flow cessation and stops motor automatically</a:t>
            </a:r>
            <a:endParaRPr lang="en-US" sz="1300" dirty="0"/>
          </a:p>
        </p:txBody>
      </p:sp>
      <p:sp>
        <p:nvSpPr>
          <p:cNvPr id="9" name="Text 7"/>
          <p:cNvSpPr/>
          <p:nvPr/>
        </p:nvSpPr>
        <p:spPr>
          <a:xfrm>
            <a:off x="9669780" y="1403152"/>
            <a:ext cx="4290298" cy="552926"/>
          </a:xfrm>
          <a:prstGeom prst="rect">
            <a:avLst/>
          </a:prstGeom>
          <a:noFill/>
        </p:spPr>
        <p:txBody>
          <a:bodyPr wrap="none" lIns="0" tIns="0" rIns="0" bIns="0" rtlCol="0" anchor="t"/>
          <a:lstStyle/>
          <a:p>
            <a:pPr marL="0" indent="0" algn="ctr">
              <a:lnSpc>
                <a:spcPts val="4350"/>
              </a:lnSpc>
              <a:buNone/>
            </a:pPr>
            <a:r>
              <a:rPr lang="en-US" sz="4350" dirty="0">
                <a:solidFill>
                  <a:srgbClr val="504C49"/>
                </a:solidFill>
                <a:latin typeface="Platypi Medium" pitchFamily="34" charset="0"/>
                <a:ea typeface="Platypi Medium" pitchFamily="34" charset="-122"/>
                <a:cs typeface="Platypi Medium" pitchFamily="34" charset="-120"/>
              </a:rPr>
              <a:t>0</a:t>
            </a:r>
            <a:endParaRPr lang="en-US" sz="4350" dirty="0"/>
          </a:p>
        </p:txBody>
      </p:sp>
      <p:sp>
        <p:nvSpPr>
          <p:cNvPr id="10" name="Text 8"/>
          <p:cNvSpPr/>
          <p:nvPr/>
        </p:nvSpPr>
        <p:spPr>
          <a:xfrm>
            <a:off x="10767536" y="2165390"/>
            <a:ext cx="2094667" cy="261699"/>
          </a:xfrm>
          <a:prstGeom prst="rect">
            <a:avLst/>
          </a:prstGeom>
          <a:noFill/>
        </p:spPr>
        <p:txBody>
          <a:bodyPr wrap="none" lIns="0" tIns="0" rIns="0" bIns="0" rtlCol="0" anchor="t"/>
          <a:lstStyle/>
          <a:p>
            <a:pPr marL="0" indent="0" algn="ctr">
              <a:lnSpc>
                <a:spcPts val="2050"/>
              </a:lnSpc>
              <a:buNone/>
            </a:pPr>
            <a:r>
              <a:rPr lang="en-US" sz="1600" dirty="0">
                <a:solidFill>
                  <a:srgbClr val="504C49"/>
                </a:solidFill>
                <a:latin typeface="Platypi Medium" pitchFamily="34" charset="0"/>
                <a:ea typeface="Platypi Medium" pitchFamily="34" charset="-122"/>
                <a:cs typeface="Platypi Medium" pitchFamily="34" charset="-120"/>
              </a:rPr>
              <a:t>False Triggers</a:t>
            </a:r>
            <a:endParaRPr lang="en-US" sz="1600" dirty="0"/>
          </a:p>
        </p:txBody>
      </p:sp>
      <p:sp>
        <p:nvSpPr>
          <p:cNvPr id="11" name="Text 9"/>
          <p:cNvSpPr/>
          <p:nvPr/>
        </p:nvSpPr>
        <p:spPr>
          <a:xfrm>
            <a:off x="9669780" y="2527578"/>
            <a:ext cx="4290298" cy="536019"/>
          </a:xfrm>
          <a:prstGeom prst="rect">
            <a:avLst/>
          </a:prstGeom>
          <a:noFill/>
        </p:spPr>
        <p:txBody>
          <a:bodyPr wrap="square" lIns="0" tIns="0" rIns="0" bIns="0" rtlCol="0" anchor="t"/>
          <a:lstStyle/>
          <a:p>
            <a:pPr marL="0" indent="0" algn="ctr">
              <a:lnSpc>
                <a:spcPts val="2100"/>
              </a:lnSpc>
              <a:buNone/>
            </a:pPr>
            <a:r>
              <a:rPr lang="en-US" sz="13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Software debounce eliminates false relay switching for smooth operation</a:t>
            </a:r>
            <a:endParaRPr lang="en-US" sz="1300" dirty="0"/>
          </a:p>
        </p:txBody>
      </p:sp>
      <p:sp>
        <p:nvSpPr>
          <p:cNvPr id="12" name="Text 10"/>
          <p:cNvSpPr/>
          <p:nvPr/>
        </p:nvSpPr>
        <p:spPr>
          <a:xfrm>
            <a:off x="670203" y="3314938"/>
            <a:ext cx="2513647" cy="314087"/>
          </a:xfrm>
          <a:prstGeom prst="rect">
            <a:avLst/>
          </a:prstGeom>
          <a:noFill/>
        </p:spPr>
        <p:txBody>
          <a:bodyPr wrap="none" lIns="0" tIns="0" rIns="0" bIns="0" rtlCol="0" anchor="t"/>
          <a:lstStyle/>
          <a:p>
            <a:pPr marL="0" indent="0" algn="l">
              <a:lnSpc>
                <a:spcPts val="2450"/>
              </a:lnSpc>
              <a:buNone/>
            </a:pPr>
            <a:r>
              <a:rPr lang="en-US" sz="1950" dirty="0">
                <a:solidFill>
                  <a:srgbClr val="201B18"/>
                </a:solidFill>
                <a:latin typeface="Platypi Medium" pitchFamily="34" charset="0"/>
                <a:ea typeface="Platypi Medium" pitchFamily="34" charset="-122"/>
                <a:cs typeface="Platypi Medium" pitchFamily="34" charset="-120"/>
              </a:rPr>
              <a:t>Testing Outcomes</a:t>
            </a:r>
            <a:endParaRPr lang="en-US" sz="1950" dirty="0"/>
          </a:p>
        </p:txBody>
      </p:sp>
      <p:sp>
        <p:nvSpPr>
          <p:cNvPr id="13" name="Shape 11"/>
          <p:cNvSpPr/>
          <p:nvPr/>
        </p:nvSpPr>
        <p:spPr>
          <a:xfrm>
            <a:off x="670203" y="3880366"/>
            <a:ext cx="6561177" cy="1278969"/>
          </a:xfrm>
          <a:prstGeom prst="roundRect">
            <a:avLst>
              <a:gd name="adj" fmla="val 1965"/>
            </a:avLst>
          </a:prstGeom>
          <a:solidFill>
            <a:srgbClr val="FFFFFF"/>
          </a:solidFill>
          <a:ln w="22860">
            <a:solidFill>
              <a:srgbClr val="D8D4D4"/>
            </a:solidFill>
            <a:prstDash val="solid"/>
          </a:ln>
        </p:spPr>
      </p:sp>
      <p:sp>
        <p:nvSpPr>
          <p:cNvPr id="14" name="Text 12"/>
          <p:cNvSpPr/>
          <p:nvPr/>
        </p:nvSpPr>
        <p:spPr>
          <a:xfrm>
            <a:off x="860584" y="4070747"/>
            <a:ext cx="2416493" cy="261699"/>
          </a:xfrm>
          <a:prstGeom prst="rect">
            <a:avLst/>
          </a:prstGeom>
          <a:noFill/>
        </p:spPr>
        <p:txBody>
          <a:bodyPr wrap="none" lIns="0" tIns="0" rIns="0" bIns="0" rtlCol="0" anchor="t"/>
          <a:lstStyle/>
          <a:p>
            <a:pPr marL="0" indent="0" algn="l">
              <a:lnSpc>
                <a:spcPts val="2050"/>
              </a:lnSpc>
              <a:buNone/>
            </a:pPr>
            <a:r>
              <a:rPr lang="en-US" sz="1600" dirty="0">
                <a:solidFill>
                  <a:srgbClr val="504C49"/>
                </a:solidFill>
                <a:latin typeface="Platypi Medium" pitchFamily="34" charset="0"/>
                <a:ea typeface="Platypi Medium" pitchFamily="34" charset="-122"/>
                <a:cs typeface="Platypi Medium" pitchFamily="34" charset="-120"/>
              </a:rPr>
              <a:t>✓ Weight Measurement</a:t>
            </a:r>
            <a:endParaRPr lang="en-US" sz="1600" dirty="0"/>
          </a:p>
        </p:txBody>
      </p:sp>
      <p:sp>
        <p:nvSpPr>
          <p:cNvPr id="15" name="Text 13"/>
          <p:cNvSpPr/>
          <p:nvPr/>
        </p:nvSpPr>
        <p:spPr>
          <a:xfrm>
            <a:off x="860584" y="4432935"/>
            <a:ext cx="6180415" cy="536019"/>
          </a:xfrm>
          <a:prstGeom prst="rect">
            <a:avLst/>
          </a:prstGeom>
          <a:noFill/>
        </p:spPr>
        <p:txBody>
          <a:bodyPr wrap="square" lIns="0" tIns="0" rIns="0" bIns="0" rtlCol="0" anchor="t"/>
          <a:lstStyle/>
          <a:p>
            <a:pPr marL="0" indent="0" algn="l">
              <a:lnSpc>
                <a:spcPts val="2100"/>
              </a:lnSpc>
              <a:buNone/>
            </a:pPr>
            <a:r>
              <a:rPr lang="en-US" sz="13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System successfully measures milk weight in real-time with consistent accuracy across multiple test runs</a:t>
            </a:r>
            <a:endParaRPr lang="en-US" sz="1300" dirty="0"/>
          </a:p>
        </p:txBody>
      </p:sp>
      <p:sp>
        <p:nvSpPr>
          <p:cNvPr id="16" name="Shape 14"/>
          <p:cNvSpPr/>
          <p:nvPr/>
        </p:nvSpPr>
        <p:spPr>
          <a:xfrm>
            <a:off x="7398901" y="3880366"/>
            <a:ext cx="6561296" cy="1278969"/>
          </a:xfrm>
          <a:prstGeom prst="roundRect">
            <a:avLst>
              <a:gd name="adj" fmla="val 1965"/>
            </a:avLst>
          </a:prstGeom>
          <a:solidFill>
            <a:srgbClr val="FFFFFF"/>
          </a:solidFill>
          <a:ln w="22860">
            <a:solidFill>
              <a:srgbClr val="D8D4D4"/>
            </a:solidFill>
            <a:prstDash val="solid"/>
          </a:ln>
        </p:spPr>
      </p:sp>
      <p:sp>
        <p:nvSpPr>
          <p:cNvPr id="17" name="Text 15"/>
          <p:cNvSpPr/>
          <p:nvPr/>
        </p:nvSpPr>
        <p:spPr>
          <a:xfrm>
            <a:off x="7589282" y="4070747"/>
            <a:ext cx="2396014" cy="261699"/>
          </a:xfrm>
          <a:prstGeom prst="rect">
            <a:avLst/>
          </a:prstGeom>
          <a:noFill/>
        </p:spPr>
        <p:txBody>
          <a:bodyPr wrap="none" lIns="0" tIns="0" rIns="0" bIns="0" rtlCol="0" anchor="t"/>
          <a:lstStyle/>
          <a:p>
            <a:pPr marL="0" indent="0" algn="l">
              <a:lnSpc>
                <a:spcPts val="2050"/>
              </a:lnSpc>
              <a:buNone/>
            </a:pPr>
            <a:r>
              <a:rPr lang="en-US" sz="1600" dirty="0">
                <a:solidFill>
                  <a:srgbClr val="504C49"/>
                </a:solidFill>
                <a:latin typeface="Platypi Medium" pitchFamily="34" charset="0"/>
                <a:ea typeface="Platypi Medium" pitchFamily="34" charset="-122"/>
                <a:cs typeface="Platypi Medium" pitchFamily="34" charset="-120"/>
              </a:rPr>
              <a:t>✓ Automatic Shutdown</a:t>
            </a:r>
            <a:endParaRPr lang="en-US" sz="1600" dirty="0"/>
          </a:p>
        </p:txBody>
      </p:sp>
      <p:sp>
        <p:nvSpPr>
          <p:cNvPr id="18" name="Text 16"/>
          <p:cNvSpPr/>
          <p:nvPr/>
        </p:nvSpPr>
        <p:spPr>
          <a:xfrm>
            <a:off x="7589282" y="4432935"/>
            <a:ext cx="6180534" cy="536019"/>
          </a:xfrm>
          <a:prstGeom prst="rect">
            <a:avLst/>
          </a:prstGeom>
          <a:noFill/>
        </p:spPr>
        <p:txBody>
          <a:bodyPr wrap="square" lIns="0" tIns="0" rIns="0" bIns="0" rtlCol="0" anchor="t"/>
          <a:lstStyle/>
          <a:p>
            <a:pPr marL="0" indent="0" algn="l">
              <a:lnSpc>
                <a:spcPts val="2100"/>
              </a:lnSpc>
              <a:buNone/>
            </a:pPr>
            <a:r>
              <a:rPr lang="en-US" sz="13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Motor stops automatically when weight stabilizes for configured duration (3-5 seconds)</a:t>
            </a:r>
            <a:endParaRPr lang="en-US" sz="1300" dirty="0"/>
          </a:p>
        </p:txBody>
      </p:sp>
      <p:sp>
        <p:nvSpPr>
          <p:cNvPr id="19" name="Shape 17"/>
          <p:cNvSpPr/>
          <p:nvPr/>
        </p:nvSpPr>
        <p:spPr>
          <a:xfrm>
            <a:off x="670203" y="5326856"/>
            <a:ext cx="6561177" cy="1278969"/>
          </a:xfrm>
          <a:prstGeom prst="roundRect">
            <a:avLst>
              <a:gd name="adj" fmla="val 1965"/>
            </a:avLst>
          </a:prstGeom>
          <a:solidFill>
            <a:srgbClr val="FFFFFF"/>
          </a:solidFill>
          <a:ln w="22860">
            <a:solidFill>
              <a:srgbClr val="D8D4D4"/>
            </a:solidFill>
            <a:prstDash val="solid"/>
          </a:ln>
        </p:spPr>
      </p:sp>
      <p:sp>
        <p:nvSpPr>
          <p:cNvPr id="20" name="Text 18"/>
          <p:cNvSpPr/>
          <p:nvPr/>
        </p:nvSpPr>
        <p:spPr>
          <a:xfrm>
            <a:off x="860584" y="5517237"/>
            <a:ext cx="2118241" cy="261699"/>
          </a:xfrm>
          <a:prstGeom prst="rect">
            <a:avLst/>
          </a:prstGeom>
          <a:noFill/>
        </p:spPr>
        <p:txBody>
          <a:bodyPr wrap="none" lIns="0" tIns="0" rIns="0" bIns="0" rtlCol="0" anchor="t"/>
          <a:lstStyle/>
          <a:p>
            <a:pPr marL="0" indent="0" algn="l">
              <a:lnSpc>
                <a:spcPts val="2050"/>
              </a:lnSpc>
              <a:buNone/>
            </a:pPr>
            <a:r>
              <a:rPr lang="en-US" sz="1600" dirty="0">
                <a:solidFill>
                  <a:srgbClr val="504C49"/>
                </a:solidFill>
                <a:latin typeface="Platypi Medium" pitchFamily="34" charset="0"/>
                <a:ea typeface="Platypi Medium" pitchFamily="34" charset="-122"/>
                <a:cs typeface="Platypi Medium" pitchFamily="34" charset="-120"/>
              </a:rPr>
              <a:t>✓ Smooth Operation</a:t>
            </a:r>
            <a:endParaRPr lang="en-US" sz="1600" dirty="0"/>
          </a:p>
        </p:txBody>
      </p:sp>
      <p:sp>
        <p:nvSpPr>
          <p:cNvPr id="21" name="Text 19"/>
          <p:cNvSpPr/>
          <p:nvPr/>
        </p:nvSpPr>
        <p:spPr>
          <a:xfrm>
            <a:off x="860584" y="5879425"/>
            <a:ext cx="6180415" cy="536019"/>
          </a:xfrm>
          <a:prstGeom prst="rect">
            <a:avLst/>
          </a:prstGeom>
          <a:noFill/>
        </p:spPr>
        <p:txBody>
          <a:bodyPr wrap="square" lIns="0" tIns="0" rIns="0" bIns="0" rtlCol="0" anchor="t"/>
          <a:lstStyle/>
          <a:p>
            <a:pPr marL="0" indent="0" algn="l">
              <a:lnSpc>
                <a:spcPts val="2100"/>
              </a:lnSpc>
              <a:buNone/>
            </a:pPr>
            <a:r>
              <a:rPr lang="en-US" sz="13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Relay switching occurs without arcing or mechanical stress, ensuring long component life</a:t>
            </a:r>
            <a:endParaRPr lang="en-US" sz="1300" dirty="0"/>
          </a:p>
        </p:txBody>
      </p:sp>
      <p:sp>
        <p:nvSpPr>
          <p:cNvPr id="22" name="Shape 20"/>
          <p:cNvSpPr/>
          <p:nvPr/>
        </p:nvSpPr>
        <p:spPr>
          <a:xfrm>
            <a:off x="7398901" y="5326856"/>
            <a:ext cx="6561296" cy="1278969"/>
          </a:xfrm>
          <a:prstGeom prst="roundRect">
            <a:avLst>
              <a:gd name="adj" fmla="val 1965"/>
            </a:avLst>
          </a:prstGeom>
          <a:solidFill>
            <a:srgbClr val="FFFFFF"/>
          </a:solidFill>
          <a:ln w="22860">
            <a:solidFill>
              <a:srgbClr val="D8D4D4"/>
            </a:solidFill>
            <a:prstDash val="solid"/>
          </a:ln>
        </p:spPr>
      </p:sp>
      <p:sp>
        <p:nvSpPr>
          <p:cNvPr id="23" name="Text 21"/>
          <p:cNvSpPr/>
          <p:nvPr/>
        </p:nvSpPr>
        <p:spPr>
          <a:xfrm>
            <a:off x="7589282" y="5517237"/>
            <a:ext cx="2169557" cy="261699"/>
          </a:xfrm>
          <a:prstGeom prst="rect">
            <a:avLst/>
          </a:prstGeom>
          <a:noFill/>
        </p:spPr>
        <p:txBody>
          <a:bodyPr wrap="none" lIns="0" tIns="0" rIns="0" bIns="0" rtlCol="0" anchor="t"/>
          <a:lstStyle/>
          <a:p>
            <a:pPr marL="0" indent="0" algn="l">
              <a:lnSpc>
                <a:spcPts val="2050"/>
              </a:lnSpc>
              <a:buNone/>
            </a:pPr>
            <a:r>
              <a:rPr lang="en-US" sz="1600" dirty="0">
                <a:solidFill>
                  <a:srgbClr val="504C49"/>
                </a:solidFill>
                <a:latin typeface="Platypi Medium" pitchFamily="34" charset="0"/>
                <a:ea typeface="Platypi Medium" pitchFamily="34" charset="-122"/>
                <a:cs typeface="Platypi Medium" pitchFamily="34" charset="-120"/>
              </a:rPr>
              <a:t>✓ No Vacuum System</a:t>
            </a:r>
            <a:endParaRPr lang="en-US" sz="1600" dirty="0"/>
          </a:p>
        </p:txBody>
      </p:sp>
      <p:sp>
        <p:nvSpPr>
          <p:cNvPr id="24" name="Text 22"/>
          <p:cNvSpPr/>
          <p:nvPr/>
        </p:nvSpPr>
        <p:spPr>
          <a:xfrm>
            <a:off x="7589282" y="5879425"/>
            <a:ext cx="6180534" cy="536019"/>
          </a:xfrm>
          <a:prstGeom prst="rect">
            <a:avLst/>
          </a:prstGeom>
          <a:noFill/>
        </p:spPr>
        <p:txBody>
          <a:bodyPr wrap="square" lIns="0" tIns="0" rIns="0" bIns="0" rtlCol="0" anchor="t"/>
          <a:lstStyle/>
          <a:p>
            <a:pPr marL="0" indent="0" algn="l">
              <a:lnSpc>
                <a:spcPts val="2100"/>
              </a:lnSpc>
              <a:buNone/>
            </a:pPr>
            <a:r>
              <a:rPr lang="en-US" sz="1300" dirty="0">
                <a:solidFill>
                  <a:srgbClr val="504C49"/>
                </a:solidFill>
                <a:latin typeface="Source Serif 4" panose="02040603050405020204" pitchFamily="34" charset="0"/>
                <a:ea typeface="Source Serif 4" panose="02040603050405020204" pitchFamily="34" charset="-122"/>
                <a:cs typeface="Source Serif 4" panose="02040603050405020204" pitchFamily="34" charset="-120"/>
              </a:rPr>
              <a:t>Automation achieved without expensive vacuum mechanisms, validating the cost-effective approach</a:t>
            </a:r>
            <a:endParaRPr lang="en-US" sz="1300" dirty="0"/>
          </a:p>
        </p:txBody>
      </p:sp>
      <p:sp>
        <p:nvSpPr>
          <p:cNvPr id="25" name="Shape 23"/>
          <p:cNvSpPr/>
          <p:nvPr/>
        </p:nvSpPr>
        <p:spPr>
          <a:xfrm>
            <a:off x="670203" y="6794302"/>
            <a:ext cx="13289994" cy="979765"/>
          </a:xfrm>
          <a:prstGeom prst="roundRect">
            <a:avLst>
              <a:gd name="adj" fmla="val 2566"/>
            </a:avLst>
          </a:prstGeom>
          <a:solidFill>
            <a:srgbClr val="EDD5C4"/>
          </a:solidFill>
        </p:spPr>
      </p:sp>
      <p:pic>
        <p:nvPicPr>
          <p:cNvPr id="26" name="Image 0" descr="preencoded.png"/>
          <p:cNvPicPr>
            <a:picLocks noChangeAspect="1"/>
          </p:cNvPicPr>
          <p:nvPr/>
        </p:nvPicPr>
        <p:blipFill>
          <a:blip r:embed="rId1"/>
          <a:stretch>
            <a:fillRect/>
          </a:stretch>
        </p:blipFill>
        <p:spPr>
          <a:xfrm>
            <a:off x="837724" y="7047428"/>
            <a:ext cx="209431" cy="167521"/>
          </a:xfrm>
          <a:prstGeom prst="rect">
            <a:avLst/>
          </a:prstGeom>
        </p:spPr>
      </p:pic>
      <p:sp>
        <p:nvSpPr>
          <p:cNvPr id="27" name="Text 24"/>
          <p:cNvSpPr/>
          <p:nvPr/>
        </p:nvSpPr>
        <p:spPr>
          <a:xfrm>
            <a:off x="1214676" y="7003613"/>
            <a:ext cx="12578001" cy="536019"/>
          </a:xfrm>
          <a:prstGeom prst="rect">
            <a:avLst/>
          </a:prstGeom>
          <a:noFill/>
        </p:spPr>
        <p:txBody>
          <a:bodyPr wrap="square" lIns="0" tIns="0" rIns="0" bIns="0" rtlCol="0" anchor="t"/>
          <a:lstStyle/>
          <a:p>
            <a:pPr marL="0" indent="0" algn="l">
              <a:lnSpc>
                <a:spcPts val="2100"/>
              </a:lnSpc>
              <a:buNone/>
            </a:pPr>
            <a:r>
              <a:rPr lang="en-US" sz="1300" b="1" dirty="0">
                <a:solidFill>
                  <a:srgbClr val="000000"/>
                </a:solidFill>
                <a:latin typeface="Source Serif 4" panose="02040603050405020204" pitchFamily="34" charset="0"/>
                <a:ea typeface="Source Serif 4" panose="02040603050405020204" pitchFamily="34" charset="-122"/>
                <a:cs typeface="Source Serif 4" panose="02040603050405020204" pitchFamily="34" charset="-120"/>
              </a:rPr>
              <a:t>Project Success:</a:t>
            </a:r>
            <a:r>
              <a:rPr lang="en-US" sz="1300" dirty="0">
                <a:solidFill>
                  <a:srgbClr val="000000"/>
                </a:solidFill>
                <a:latin typeface="Source Serif 4" panose="02040603050405020204" pitchFamily="34" charset="0"/>
                <a:ea typeface="Source Serif 4" panose="02040603050405020204" pitchFamily="34" charset="-122"/>
                <a:cs typeface="Source Serif 4" panose="02040603050405020204" pitchFamily="34" charset="-120"/>
              </a:rPr>
              <a:t> The system demonstrates a </a:t>
            </a:r>
            <a:r>
              <a:rPr lang="en-US" sz="1300" dirty="0">
                <a:solidFill>
                  <a:srgbClr val="3E2513"/>
                </a:solidFill>
                <a:latin typeface="Source Serif 4" panose="02040603050405020204" pitchFamily="34" charset="0"/>
                <a:ea typeface="Source Serif 4" panose="02040603050405020204" pitchFamily="34" charset="-122"/>
                <a:cs typeface="Source Serif 4" panose="02040603050405020204" pitchFamily="34" charset="-120"/>
              </a:rPr>
              <a:t>low-cost, practical, and reliable solution</a:t>
            </a:r>
            <a:r>
              <a:rPr lang="en-US" sz="1300" dirty="0">
                <a:solidFill>
                  <a:srgbClr val="000000"/>
                </a:solidFill>
                <a:latin typeface="Source Serif 4" panose="02040603050405020204" pitchFamily="34" charset="0"/>
                <a:ea typeface="Source Serif 4" panose="02040603050405020204" pitchFamily="34" charset="-122"/>
                <a:cs typeface="Source Serif 4" panose="02040603050405020204" pitchFamily="34" charset="-120"/>
              </a:rPr>
              <a:t> for small-scale dairy farmers, proving that sophisticated automation doesn't require complex or expensive components.</a:t>
            </a:r>
            <a:endParaRPr lang="en-US" sz="1300" dirty="0"/>
          </a:p>
        </p:txBody>
      </p:sp>
      <p:sp>
        <p:nvSpPr>
          <p:cNvPr id="28" name="Text Box 27"/>
          <p:cNvSpPr txBox="1"/>
          <p:nvPr/>
        </p:nvSpPr>
        <p:spPr>
          <a:xfrm>
            <a:off x="12891135" y="7802245"/>
            <a:ext cx="1627505" cy="313055"/>
          </a:xfrm>
          <a:prstGeom prst="rect">
            <a:avLst/>
          </a:prstGeom>
          <a:solidFill>
            <a:schemeClr val="bg1"/>
          </a:solidFill>
        </p:spPr>
        <p:txBody>
          <a:bodyPr wrap="square" rtlCol="0">
            <a:noAutofit/>
          </a:bodyPr>
          <a:p>
            <a:endParaRPr lang="en-US"/>
          </a:p>
        </p:txBody>
      </p:sp>
    </p:spTree>
  </p:cSld>
  <p:clrMapOvr>
    <a:masterClrMapping/>
  </p:clrMapOvr>
</p:sld>
</file>

<file path=ppt/tags/tag1.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10.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11.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12.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13.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14.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15.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16.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17.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18.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19.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20.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1.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2.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3.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4.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5.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6.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7.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8.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29.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3.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30.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31.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32.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33.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34.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35.xml><?xml version="1.0" encoding="utf-8"?>
<p:tagLst xmlns:p="http://schemas.openxmlformats.org/presentationml/2006/main">
  <p:tag name="KSO_WM_DIAGRAM_VIRTUALLY_FRAME" val="{&quot;height&quot;:215.04370078740158,&quot;left&quot;:52.22811023622047,&quot;top&quot;:115.61251968503936,&quot;width&quot;:1062.3843307086613}"/>
</p:tagLst>
</file>

<file path=ppt/tags/tag4.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5.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6.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7.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8.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ags/tag9.xml><?xml version="1.0" encoding="utf-8"?>
<p:tagLst xmlns:p="http://schemas.openxmlformats.org/presentationml/2006/main">
  <p:tag name="KSO_WM_DIAGRAM_VIRTUALLY_FRAME" val="{&quot;height&quot;:226.65000000000003,&quot;left&quot;:39.04685039370079,&quot;top&quot;:264.8218897637795,&quot;width&quot;:1099.356299212598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9379</Words>
  <Application>WPS Presentation</Application>
  <PresentationFormat>On-screen Show (16:9)</PresentationFormat>
  <Paragraphs>302</Paragraphs>
  <Slides>11</Slides>
  <Notes>10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11</vt:i4>
      </vt:variant>
    </vt:vector>
  </HeadingPairs>
  <TitlesOfParts>
    <vt:vector size="29" baseType="lpstr">
      <vt:lpstr>Arial</vt:lpstr>
      <vt:lpstr>SimSun</vt:lpstr>
      <vt:lpstr>Wingdings</vt:lpstr>
      <vt:lpstr>Platypi Medium</vt:lpstr>
      <vt:lpstr>Platypi Medium</vt:lpstr>
      <vt:lpstr>Platypi Medium</vt:lpstr>
      <vt:lpstr>Source Serif 4</vt:lpstr>
      <vt:lpstr>Source Serif 4</vt:lpstr>
      <vt:lpstr>Source Serif 4</vt:lpstr>
      <vt:lpstr>Platypi Light</vt:lpstr>
      <vt:lpstr>Segoe Print</vt:lpstr>
      <vt:lpstr>Platypi Light</vt:lpstr>
      <vt:lpstr>Platypi Light</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Harshvardhan Shinde</cp:lastModifiedBy>
  <cp:revision>3</cp:revision>
  <dcterms:created xsi:type="dcterms:W3CDTF">2025-11-12T20:25:00Z</dcterms:created>
  <dcterms:modified xsi:type="dcterms:W3CDTF">2025-11-30T11:31:41Z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20390AFD1BFC463BBC1D5DC2860267A7_12</vt:lpwstr>
  </property>
  <property fmtid="{D5CDD505-2E9C-101B-9397-08002B2CF9AE}" pid="3" name="KSOProductBuildVer">
    <vt:lpwstr>1033-12.2.0.23155</vt:lpwstr>
  </property>
</Properties>
</file>